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8" r:id="rId1"/>
  </p:sldMasterIdLst>
  <p:notesMasterIdLst>
    <p:notesMasterId r:id="rId18"/>
  </p:notesMasterIdLst>
  <p:sldIdLst>
    <p:sldId id="256" r:id="rId2"/>
    <p:sldId id="257" r:id="rId3"/>
    <p:sldId id="277" r:id="rId4"/>
    <p:sldId id="260" r:id="rId5"/>
    <p:sldId id="258" r:id="rId6"/>
    <p:sldId id="266" r:id="rId7"/>
    <p:sldId id="273" r:id="rId8"/>
    <p:sldId id="267" r:id="rId9"/>
    <p:sldId id="259" r:id="rId10"/>
    <p:sldId id="261" r:id="rId11"/>
    <p:sldId id="269" r:id="rId12"/>
    <p:sldId id="270" r:id="rId13"/>
    <p:sldId id="272" r:id="rId14"/>
    <p:sldId id="275" r:id="rId15"/>
    <p:sldId id="262"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9814"/>
  </p:normalViewPr>
  <p:slideViewPr>
    <p:cSldViewPr snapToGrid="0" snapToObjects="1">
      <p:cViewPr varScale="1">
        <p:scale>
          <a:sx n="87" d="100"/>
          <a:sy n="87"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1" Type="http://schemas.openxmlformats.org/officeDocument/2006/relationships/hyperlink" Target="https://ourworldindata.org/covid-cas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ourworldindata.org/covid-case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38D79-D8F6-4F4D-AA43-5945B27AB2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75106DF-555C-425D-9D9E-D74453FD584D}">
      <dgm:prSet/>
      <dgm:spPr/>
      <dgm:t>
        <a:bodyPr/>
        <a:lstStyle/>
        <a:p>
          <a:r>
            <a:rPr lang="en-US" dirty="0"/>
            <a:t>Crypto Price Bubbles</a:t>
          </a:r>
        </a:p>
      </dgm:t>
    </dgm:pt>
    <dgm:pt modelId="{89CF4EA2-34CF-474F-99DB-F079A7DA0FE5}" type="parTrans" cxnId="{FDADBB8A-881E-417A-8A54-AC953422520A}">
      <dgm:prSet/>
      <dgm:spPr/>
      <dgm:t>
        <a:bodyPr/>
        <a:lstStyle/>
        <a:p>
          <a:endParaRPr lang="en-US"/>
        </a:p>
      </dgm:t>
    </dgm:pt>
    <dgm:pt modelId="{75699766-FFB8-4AD8-BE7E-1B700C4072FA}" type="sibTrans" cxnId="{FDADBB8A-881E-417A-8A54-AC953422520A}">
      <dgm:prSet/>
      <dgm:spPr/>
      <dgm:t>
        <a:bodyPr/>
        <a:lstStyle/>
        <a:p>
          <a:endParaRPr lang="en-US"/>
        </a:p>
      </dgm:t>
    </dgm:pt>
    <dgm:pt modelId="{5186A277-F333-426D-A564-C7BD6256DD6D}">
      <dgm:prSet/>
      <dgm:spPr/>
      <dgm:t>
        <a:bodyPr/>
        <a:lstStyle/>
        <a:p>
          <a:r>
            <a:rPr lang="en-US" dirty="0"/>
            <a:t>Epidemic Detection </a:t>
          </a:r>
        </a:p>
      </dgm:t>
    </dgm:pt>
    <dgm:pt modelId="{47948371-9B26-40A2-8020-008E34D53183}" type="parTrans" cxnId="{28BB55B8-7B3E-4C51-AE1A-7D6A8438FA05}">
      <dgm:prSet/>
      <dgm:spPr/>
      <dgm:t>
        <a:bodyPr/>
        <a:lstStyle/>
        <a:p>
          <a:endParaRPr lang="en-US"/>
        </a:p>
      </dgm:t>
    </dgm:pt>
    <dgm:pt modelId="{F3A5EAEB-C14B-4F5F-A3A2-DB93A9B89E04}" type="sibTrans" cxnId="{28BB55B8-7B3E-4C51-AE1A-7D6A8438FA05}">
      <dgm:prSet/>
      <dgm:spPr/>
      <dgm:t>
        <a:bodyPr/>
        <a:lstStyle/>
        <a:p>
          <a:endParaRPr lang="en-US"/>
        </a:p>
      </dgm:t>
    </dgm:pt>
    <dgm:pt modelId="{4E9A171D-924D-4CED-948E-3202876069A5}">
      <dgm:prSet/>
      <dgm:spPr/>
      <dgm:t>
        <a:bodyPr/>
        <a:lstStyle/>
        <a:p>
          <a:r>
            <a:rPr lang="en-US" dirty="0"/>
            <a:t>Twitter Sentiment Analysis</a:t>
          </a:r>
        </a:p>
      </dgm:t>
    </dgm:pt>
    <dgm:pt modelId="{0AB3A430-5210-4715-A419-9E3598000032}" type="parTrans" cxnId="{DD4484CE-63AC-4B61-9EAB-3D8F7498219A}">
      <dgm:prSet/>
      <dgm:spPr/>
      <dgm:t>
        <a:bodyPr/>
        <a:lstStyle/>
        <a:p>
          <a:endParaRPr lang="en-US"/>
        </a:p>
      </dgm:t>
    </dgm:pt>
    <dgm:pt modelId="{D69BF17B-3B88-4EBD-ABD5-6466D3A5B645}" type="sibTrans" cxnId="{DD4484CE-63AC-4B61-9EAB-3D8F7498219A}">
      <dgm:prSet/>
      <dgm:spPr/>
      <dgm:t>
        <a:bodyPr/>
        <a:lstStyle/>
        <a:p>
          <a:endParaRPr lang="en-US"/>
        </a:p>
      </dgm:t>
    </dgm:pt>
    <dgm:pt modelId="{77E9B7A9-25F7-409A-8F8C-D4E07B57530B}">
      <dgm:prSet/>
      <dgm:spPr/>
      <dgm:t>
        <a:bodyPr/>
        <a:lstStyle/>
        <a:p>
          <a:r>
            <a:rPr lang="en-US" dirty="0"/>
            <a:t>Hidden Markov Model  </a:t>
          </a:r>
        </a:p>
      </dgm:t>
    </dgm:pt>
    <dgm:pt modelId="{5F31080A-847D-4E69-8575-C08274C5E257}" type="parTrans" cxnId="{402ED9AE-CA03-442E-8BD3-BBAF37026E2A}">
      <dgm:prSet/>
      <dgm:spPr/>
      <dgm:t>
        <a:bodyPr/>
        <a:lstStyle/>
        <a:p>
          <a:endParaRPr lang="en-US"/>
        </a:p>
      </dgm:t>
    </dgm:pt>
    <dgm:pt modelId="{38C18E21-F0DE-4CB5-B226-E876B99B114B}" type="sibTrans" cxnId="{402ED9AE-CA03-442E-8BD3-BBAF37026E2A}">
      <dgm:prSet/>
      <dgm:spPr/>
      <dgm:t>
        <a:bodyPr/>
        <a:lstStyle/>
        <a:p>
          <a:endParaRPr lang="en-US"/>
        </a:p>
      </dgm:t>
    </dgm:pt>
    <dgm:pt modelId="{1B23A293-AF6C-F444-BAAD-1CFEECB181C9}" type="pres">
      <dgm:prSet presAssocID="{F6738D79-D8F6-4F4D-AA43-5945B27AB25B}" presName="linear" presStyleCnt="0">
        <dgm:presLayoutVars>
          <dgm:dir/>
          <dgm:animLvl val="lvl"/>
          <dgm:resizeHandles val="exact"/>
        </dgm:presLayoutVars>
      </dgm:prSet>
      <dgm:spPr/>
    </dgm:pt>
    <dgm:pt modelId="{17524780-9604-CC4D-A8CE-5C2E17178D50}" type="pres">
      <dgm:prSet presAssocID="{B75106DF-555C-425D-9D9E-D74453FD584D}" presName="parentLin" presStyleCnt="0"/>
      <dgm:spPr/>
    </dgm:pt>
    <dgm:pt modelId="{467B33BA-1525-0448-A9FB-F1610BEC75FF}" type="pres">
      <dgm:prSet presAssocID="{B75106DF-555C-425D-9D9E-D74453FD584D}" presName="parentLeftMargin" presStyleLbl="node1" presStyleIdx="0" presStyleCnt="4"/>
      <dgm:spPr/>
    </dgm:pt>
    <dgm:pt modelId="{C209D987-5287-C444-B6E9-FC8ADDAA1B24}" type="pres">
      <dgm:prSet presAssocID="{B75106DF-555C-425D-9D9E-D74453FD584D}" presName="parentText" presStyleLbl="node1" presStyleIdx="0" presStyleCnt="4">
        <dgm:presLayoutVars>
          <dgm:chMax val="0"/>
          <dgm:bulletEnabled val="1"/>
        </dgm:presLayoutVars>
      </dgm:prSet>
      <dgm:spPr/>
    </dgm:pt>
    <dgm:pt modelId="{95DAD2DC-D7E3-2E47-BDD0-17D652336AAC}" type="pres">
      <dgm:prSet presAssocID="{B75106DF-555C-425D-9D9E-D74453FD584D}" presName="negativeSpace" presStyleCnt="0"/>
      <dgm:spPr/>
    </dgm:pt>
    <dgm:pt modelId="{2664C930-BAE5-A746-A522-013ECD7AB6AB}" type="pres">
      <dgm:prSet presAssocID="{B75106DF-555C-425D-9D9E-D74453FD584D}" presName="childText" presStyleLbl="conFgAcc1" presStyleIdx="0" presStyleCnt="4">
        <dgm:presLayoutVars>
          <dgm:bulletEnabled val="1"/>
        </dgm:presLayoutVars>
      </dgm:prSet>
      <dgm:spPr/>
    </dgm:pt>
    <dgm:pt modelId="{44F4BEBD-057A-BC47-AD5A-B05732D364F7}" type="pres">
      <dgm:prSet presAssocID="{75699766-FFB8-4AD8-BE7E-1B700C4072FA}" presName="spaceBetweenRectangles" presStyleCnt="0"/>
      <dgm:spPr/>
    </dgm:pt>
    <dgm:pt modelId="{73C3B0B1-8528-8F4F-9774-1AC33DED1D7F}" type="pres">
      <dgm:prSet presAssocID="{5186A277-F333-426D-A564-C7BD6256DD6D}" presName="parentLin" presStyleCnt="0"/>
      <dgm:spPr/>
    </dgm:pt>
    <dgm:pt modelId="{2A6D2F8F-D4EC-A247-BAA5-5884DDC6B722}" type="pres">
      <dgm:prSet presAssocID="{5186A277-F333-426D-A564-C7BD6256DD6D}" presName="parentLeftMargin" presStyleLbl="node1" presStyleIdx="0" presStyleCnt="4"/>
      <dgm:spPr/>
    </dgm:pt>
    <dgm:pt modelId="{CA53924D-1730-4F4A-8908-3A274DCEFDB3}" type="pres">
      <dgm:prSet presAssocID="{5186A277-F333-426D-A564-C7BD6256DD6D}" presName="parentText" presStyleLbl="node1" presStyleIdx="1" presStyleCnt="4">
        <dgm:presLayoutVars>
          <dgm:chMax val="0"/>
          <dgm:bulletEnabled val="1"/>
        </dgm:presLayoutVars>
      </dgm:prSet>
      <dgm:spPr/>
    </dgm:pt>
    <dgm:pt modelId="{D61C3B7C-BAD4-E544-8934-3EE079923007}" type="pres">
      <dgm:prSet presAssocID="{5186A277-F333-426D-A564-C7BD6256DD6D}" presName="negativeSpace" presStyleCnt="0"/>
      <dgm:spPr/>
    </dgm:pt>
    <dgm:pt modelId="{EC149265-F819-4745-B13B-EF24E20CD1DB}" type="pres">
      <dgm:prSet presAssocID="{5186A277-F333-426D-A564-C7BD6256DD6D}" presName="childText" presStyleLbl="conFgAcc1" presStyleIdx="1" presStyleCnt="4">
        <dgm:presLayoutVars>
          <dgm:bulletEnabled val="1"/>
        </dgm:presLayoutVars>
      </dgm:prSet>
      <dgm:spPr/>
    </dgm:pt>
    <dgm:pt modelId="{F24E2DB0-CB35-5246-922A-6120EC8E5CB9}" type="pres">
      <dgm:prSet presAssocID="{F3A5EAEB-C14B-4F5F-A3A2-DB93A9B89E04}" presName="spaceBetweenRectangles" presStyleCnt="0"/>
      <dgm:spPr/>
    </dgm:pt>
    <dgm:pt modelId="{0D7D4F80-B2B6-8B43-9F69-93684BC1C281}" type="pres">
      <dgm:prSet presAssocID="{4E9A171D-924D-4CED-948E-3202876069A5}" presName="parentLin" presStyleCnt="0"/>
      <dgm:spPr/>
    </dgm:pt>
    <dgm:pt modelId="{E6112759-CF50-CA44-92DC-64D3B352776B}" type="pres">
      <dgm:prSet presAssocID="{4E9A171D-924D-4CED-948E-3202876069A5}" presName="parentLeftMargin" presStyleLbl="node1" presStyleIdx="1" presStyleCnt="4"/>
      <dgm:spPr/>
    </dgm:pt>
    <dgm:pt modelId="{69F0132E-C4AB-DE45-AB7B-CEC3C811DB66}" type="pres">
      <dgm:prSet presAssocID="{4E9A171D-924D-4CED-948E-3202876069A5}" presName="parentText" presStyleLbl="node1" presStyleIdx="2" presStyleCnt="4">
        <dgm:presLayoutVars>
          <dgm:chMax val="0"/>
          <dgm:bulletEnabled val="1"/>
        </dgm:presLayoutVars>
      </dgm:prSet>
      <dgm:spPr/>
    </dgm:pt>
    <dgm:pt modelId="{3AA2FD6A-82EE-3140-A192-6CDB3F816A06}" type="pres">
      <dgm:prSet presAssocID="{4E9A171D-924D-4CED-948E-3202876069A5}" presName="negativeSpace" presStyleCnt="0"/>
      <dgm:spPr/>
    </dgm:pt>
    <dgm:pt modelId="{181ABF6B-31B4-1943-8905-72A10CFDF88A}" type="pres">
      <dgm:prSet presAssocID="{4E9A171D-924D-4CED-948E-3202876069A5}" presName="childText" presStyleLbl="conFgAcc1" presStyleIdx="2" presStyleCnt="4">
        <dgm:presLayoutVars>
          <dgm:bulletEnabled val="1"/>
        </dgm:presLayoutVars>
      </dgm:prSet>
      <dgm:spPr/>
    </dgm:pt>
    <dgm:pt modelId="{1DBA035E-EC6F-1A4C-A00F-1FB62EFFCA3D}" type="pres">
      <dgm:prSet presAssocID="{D69BF17B-3B88-4EBD-ABD5-6466D3A5B645}" presName="spaceBetweenRectangles" presStyleCnt="0"/>
      <dgm:spPr/>
    </dgm:pt>
    <dgm:pt modelId="{7B66B1B9-98F1-B247-9BF6-9D96953F0769}" type="pres">
      <dgm:prSet presAssocID="{77E9B7A9-25F7-409A-8F8C-D4E07B57530B}" presName="parentLin" presStyleCnt="0"/>
      <dgm:spPr/>
    </dgm:pt>
    <dgm:pt modelId="{F4E9EB8B-0664-434C-9A50-5BAA9B5678F5}" type="pres">
      <dgm:prSet presAssocID="{77E9B7A9-25F7-409A-8F8C-D4E07B57530B}" presName="parentLeftMargin" presStyleLbl="node1" presStyleIdx="2" presStyleCnt="4"/>
      <dgm:spPr/>
    </dgm:pt>
    <dgm:pt modelId="{89874F2C-DD83-E748-B9E2-6510BF5BC1AE}" type="pres">
      <dgm:prSet presAssocID="{77E9B7A9-25F7-409A-8F8C-D4E07B57530B}" presName="parentText" presStyleLbl="node1" presStyleIdx="3" presStyleCnt="4">
        <dgm:presLayoutVars>
          <dgm:chMax val="0"/>
          <dgm:bulletEnabled val="1"/>
        </dgm:presLayoutVars>
      </dgm:prSet>
      <dgm:spPr/>
    </dgm:pt>
    <dgm:pt modelId="{C586D3E5-F623-134D-89FE-8F92E70B679F}" type="pres">
      <dgm:prSet presAssocID="{77E9B7A9-25F7-409A-8F8C-D4E07B57530B}" presName="negativeSpace" presStyleCnt="0"/>
      <dgm:spPr/>
    </dgm:pt>
    <dgm:pt modelId="{DD8CD374-D5CB-134F-8C5F-7DC90B35F067}" type="pres">
      <dgm:prSet presAssocID="{77E9B7A9-25F7-409A-8F8C-D4E07B57530B}" presName="childText" presStyleLbl="conFgAcc1" presStyleIdx="3" presStyleCnt="4">
        <dgm:presLayoutVars>
          <dgm:bulletEnabled val="1"/>
        </dgm:presLayoutVars>
      </dgm:prSet>
      <dgm:spPr/>
    </dgm:pt>
  </dgm:ptLst>
  <dgm:cxnLst>
    <dgm:cxn modelId="{7ED27D4B-9D56-BB4A-B6D0-6AC6EEAB2D51}" type="presOf" srcId="{5186A277-F333-426D-A564-C7BD6256DD6D}" destId="{CA53924D-1730-4F4A-8908-3A274DCEFDB3}" srcOrd="1" destOrd="0" presId="urn:microsoft.com/office/officeart/2005/8/layout/list1"/>
    <dgm:cxn modelId="{95579F52-1323-A74E-9F5B-BA9584DE8C76}" type="presOf" srcId="{4E9A171D-924D-4CED-948E-3202876069A5}" destId="{E6112759-CF50-CA44-92DC-64D3B352776B}" srcOrd="0" destOrd="0" presId="urn:microsoft.com/office/officeart/2005/8/layout/list1"/>
    <dgm:cxn modelId="{E9EAAC5A-46B0-044E-92F6-C6FAD2B79AC1}" type="presOf" srcId="{4E9A171D-924D-4CED-948E-3202876069A5}" destId="{69F0132E-C4AB-DE45-AB7B-CEC3C811DB66}" srcOrd="1" destOrd="0" presId="urn:microsoft.com/office/officeart/2005/8/layout/list1"/>
    <dgm:cxn modelId="{7A056A66-2D04-2A47-9C51-A7FFB3A5AB94}" type="presOf" srcId="{5186A277-F333-426D-A564-C7BD6256DD6D}" destId="{2A6D2F8F-D4EC-A247-BAA5-5884DDC6B722}" srcOrd="0" destOrd="0" presId="urn:microsoft.com/office/officeart/2005/8/layout/list1"/>
    <dgm:cxn modelId="{DC53DA7F-C293-FF41-8A1A-B79A1AA7E601}" type="presOf" srcId="{77E9B7A9-25F7-409A-8F8C-D4E07B57530B}" destId="{F4E9EB8B-0664-434C-9A50-5BAA9B5678F5}" srcOrd="0" destOrd="0" presId="urn:microsoft.com/office/officeart/2005/8/layout/list1"/>
    <dgm:cxn modelId="{FDADBB8A-881E-417A-8A54-AC953422520A}" srcId="{F6738D79-D8F6-4F4D-AA43-5945B27AB25B}" destId="{B75106DF-555C-425D-9D9E-D74453FD584D}" srcOrd="0" destOrd="0" parTransId="{89CF4EA2-34CF-474F-99DB-F079A7DA0FE5}" sibTransId="{75699766-FFB8-4AD8-BE7E-1B700C4072FA}"/>
    <dgm:cxn modelId="{346CA292-2E6B-B641-9711-6B37D0D67400}" type="presOf" srcId="{B75106DF-555C-425D-9D9E-D74453FD584D}" destId="{467B33BA-1525-0448-A9FB-F1610BEC75FF}" srcOrd="0" destOrd="0" presId="urn:microsoft.com/office/officeart/2005/8/layout/list1"/>
    <dgm:cxn modelId="{23B807A4-CF4C-A24E-A9FC-7C316529ED01}" type="presOf" srcId="{77E9B7A9-25F7-409A-8F8C-D4E07B57530B}" destId="{89874F2C-DD83-E748-B9E2-6510BF5BC1AE}" srcOrd="1" destOrd="0" presId="urn:microsoft.com/office/officeart/2005/8/layout/list1"/>
    <dgm:cxn modelId="{6E3659A7-E2EB-B44A-9644-E29D666CADEF}" type="presOf" srcId="{B75106DF-555C-425D-9D9E-D74453FD584D}" destId="{C209D987-5287-C444-B6E9-FC8ADDAA1B24}" srcOrd="1" destOrd="0" presId="urn:microsoft.com/office/officeart/2005/8/layout/list1"/>
    <dgm:cxn modelId="{402ED9AE-CA03-442E-8BD3-BBAF37026E2A}" srcId="{F6738D79-D8F6-4F4D-AA43-5945B27AB25B}" destId="{77E9B7A9-25F7-409A-8F8C-D4E07B57530B}" srcOrd="3" destOrd="0" parTransId="{5F31080A-847D-4E69-8575-C08274C5E257}" sibTransId="{38C18E21-F0DE-4CB5-B226-E876B99B114B}"/>
    <dgm:cxn modelId="{28BB55B8-7B3E-4C51-AE1A-7D6A8438FA05}" srcId="{F6738D79-D8F6-4F4D-AA43-5945B27AB25B}" destId="{5186A277-F333-426D-A564-C7BD6256DD6D}" srcOrd="1" destOrd="0" parTransId="{47948371-9B26-40A2-8020-008E34D53183}" sibTransId="{F3A5EAEB-C14B-4F5F-A3A2-DB93A9B89E04}"/>
    <dgm:cxn modelId="{BDF564CB-FE1D-B843-965D-3983D5630CEB}" type="presOf" srcId="{F6738D79-D8F6-4F4D-AA43-5945B27AB25B}" destId="{1B23A293-AF6C-F444-BAAD-1CFEECB181C9}" srcOrd="0" destOrd="0" presId="urn:microsoft.com/office/officeart/2005/8/layout/list1"/>
    <dgm:cxn modelId="{DD4484CE-63AC-4B61-9EAB-3D8F7498219A}" srcId="{F6738D79-D8F6-4F4D-AA43-5945B27AB25B}" destId="{4E9A171D-924D-4CED-948E-3202876069A5}" srcOrd="2" destOrd="0" parTransId="{0AB3A430-5210-4715-A419-9E3598000032}" sibTransId="{D69BF17B-3B88-4EBD-ABD5-6466D3A5B645}"/>
    <dgm:cxn modelId="{98D4F408-76C5-8C48-AA81-E84D4C0B9267}" type="presParOf" srcId="{1B23A293-AF6C-F444-BAAD-1CFEECB181C9}" destId="{17524780-9604-CC4D-A8CE-5C2E17178D50}" srcOrd="0" destOrd="0" presId="urn:microsoft.com/office/officeart/2005/8/layout/list1"/>
    <dgm:cxn modelId="{29BC0FBB-B030-EE4B-BB16-B2A11108E238}" type="presParOf" srcId="{17524780-9604-CC4D-A8CE-5C2E17178D50}" destId="{467B33BA-1525-0448-A9FB-F1610BEC75FF}" srcOrd="0" destOrd="0" presId="urn:microsoft.com/office/officeart/2005/8/layout/list1"/>
    <dgm:cxn modelId="{3A558B58-D924-E84C-989D-266437666DBB}" type="presParOf" srcId="{17524780-9604-CC4D-A8CE-5C2E17178D50}" destId="{C209D987-5287-C444-B6E9-FC8ADDAA1B24}" srcOrd="1" destOrd="0" presId="urn:microsoft.com/office/officeart/2005/8/layout/list1"/>
    <dgm:cxn modelId="{18A4FE2A-7F8A-7848-8056-00684793B064}" type="presParOf" srcId="{1B23A293-AF6C-F444-BAAD-1CFEECB181C9}" destId="{95DAD2DC-D7E3-2E47-BDD0-17D652336AAC}" srcOrd="1" destOrd="0" presId="urn:microsoft.com/office/officeart/2005/8/layout/list1"/>
    <dgm:cxn modelId="{2B47715D-8AA4-BF4A-A180-22021659C6FC}" type="presParOf" srcId="{1B23A293-AF6C-F444-BAAD-1CFEECB181C9}" destId="{2664C930-BAE5-A746-A522-013ECD7AB6AB}" srcOrd="2" destOrd="0" presId="urn:microsoft.com/office/officeart/2005/8/layout/list1"/>
    <dgm:cxn modelId="{26543824-DCD7-C441-BB80-FD6D13C678C6}" type="presParOf" srcId="{1B23A293-AF6C-F444-BAAD-1CFEECB181C9}" destId="{44F4BEBD-057A-BC47-AD5A-B05732D364F7}" srcOrd="3" destOrd="0" presId="urn:microsoft.com/office/officeart/2005/8/layout/list1"/>
    <dgm:cxn modelId="{5B40D16D-8FD1-184A-9275-7A8CFF2C1AC7}" type="presParOf" srcId="{1B23A293-AF6C-F444-BAAD-1CFEECB181C9}" destId="{73C3B0B1-8528-8F4F-9774-1AC33DED1D7F}" srcOrd="4" destOrd="0" presId="urn:microsoft.com/office/officeart/2005/8/layout/list1"/>
    <dgm:cxn modelId="{440A9C3E-97E2-4845-A224-A948786A2177}" type="presParOf" srcId="{73C3B0B1-8528-8F4F-9774-1AC33DED1D7F}" destId="{2A6D2F8F-D4EC-A247-BAA5-5884DDC6B722}" srcOrd="0" destOrd="0" presId="urn:microsoft.com/office/officeart/2005/8/layout/list1"/>
    <dgm:cxn modelId="{16FFBB7F-A9BC-624A-81EE-92D66A41C783}" type="presParOf" srcId="{73C3B0B1-8528-8F4F-9774-1AC33DED1D7F}" destId="{CA53924D-1730-4F4A-8908-3A274DCEFDB3}" srcOrd="1" destOrd="0" presId="urn:microsoft.com/office/officeart/2005/8/layout/list1"/>
    <dgm:cxn modelId="{FA8D4652-5CDD-5C42-8E81-F9658D9E1314}" type="presParOf" srcId="{1B23A293-AF6C-F444-BAAD-1CFEECB181C9}" destId="{D61C3B7C-BAD4-E544-8934-3EE079923007}" srcOrd="5" destOrd="0" presId="urn:microsoft.com/office/officeart/2005/8/layout/list1"/>
    <dgm:cxn modelId="{C13616BE-A89E-DB40-9151-0B1B1DC6FB8C}" type="presParOf" srcId="{1B23A293-AF6C-F444-BAAD-1CFEECB181C9}" destId="{EC149265-F819-4745-B13B-EF24E20CD1DB}" srcOrd="6" destOrd="0" presId="urn:microsoft.com/office/officeart/2005/8/layout/list1"/>
    <dgm:cxn modelId="{447549B9-35CE-EC41-82A6-C892865C945D}" type="presParOf" srcId="{1B23A293-AF6C-F444-BAAD-1CFEECB181C9}" destId="{F24E2DB0-CB35-5246-922A-6120EC8E5CB9}" srcOrd="7" destOrd="0" presId="urn:microsoft.com/office/officeart/2005/8/layout/list1"/>
    <dgm:cxn modelId="{31E5DD11-A3E5-0343-99E9-BF66F88ADC4A}" type="presParOf" srcId="{1B23A293-AF6C-F444-BAAD-1CFEECB181C9}" destId="{0D7D4F80-B2B6-8B43-9F69-93684BC1C281}" srcOrd="8" destOrd="0" presId="urn:microsoft.com/office/officeart/2005/8/layout/list1"/>
    <dgm:cxn modelId="{259911B5-AF1D-C347-B7DC-702D4AB7EA09}" type="presParOf" srcId="{0D7D4F80-B2B6-8B43-9F69-93684BC1C281}" destId="{E6112759-CF50-CA44-92DC-64D3B352776B}" srcOrd="0" destOrd="0" presId="urn:microsoft.com/office/officeart/2005/8/layout/list1"/>
    <dgm:cxn modelId="{4CC73664-784D-074E-B879-97635DD56321}" type="presParOf" srcId="{0D7D4F80-B2B6-8B43-9F69-93684BC1C281}" destId="{69F0132E-C4AB-DE45-AB7B-CEC3C811DB66}" srcOrd="1" destOrd="0" presId="urn:microsoft.com/office/officeart/2005/8/layout/list1"/>
    <dgm:cxn modelId="{5C621DE5-47BD-4646-91AD-12504711BBE2}" type="presParOf" srcId="{1B23A293-AF6C-F444-BAAD-1CFEECB181C9}" destId="{3AA2FD6A-82EE-3140-A192-6CDB3F816A06}" srcOrd="9" destOrd="0" presId="urn:microsoft.com/office/officeart/2005/8/layout/list1"/>
    <dgm:cxn modelId="{06399D44-655F-9E49-B019-F8E582CFA9D9}" type="presParOf" srcId="{1B23A293-AF6C-F444-BAAD-1CFEECB181C9}" destId="{181ABF6B-31B4-1943-8905-72A10CFDF88A}" srcOrd="10" destOrd="0" presId="urn:microsoft.com/office/officeart/2005/8/layout/list1"/>
    <dgm:cxn modelId="{782515FF-937C-8442-A99B-1284E504D402}" type="presParOf" srcId="{1B23A293-AF6C-F444-BAAD-1CFEECB181C9}" destId="{1DBA035E-EC6F-1A4C-A00F-1FB62EFFCA3D}" srcOrd="11" destOrd="0" presId="urn:microsoft.com/office/officeart/2005/8/layout/list1"/>
    <dgm:cxn modelId="{8FBC1468-6AAE-914A-AC46-CC7313B4ADBD}" type="presParOf" srcId="{1B23A293-AF6C-F444-BAAD-1CFEECB181C9}" destId="{7B66B1B9-98F1-B247-9BF6-9D96953F0769}" srcOrd="12" destOrd="0" presId="urn:microsoft.com/office/officeart/2005/8/layout/list1"/>
    <dgm:cxn modelId="{93FDD910-F9BC-CF43-BCED-D1E32336F088}" type="presParOf" srcId="{7B66B1B9-98F1-B247-9BF6-9D96953F0769}" destId="{F4E9EB8B-0664-434C-9A50-5BAA9B5678F5}" srcOrd="0" destOrd="0" presId="urn:microsoft.com/office/officeart/2005/8/layout/list1"/>
    <dgm:cxn modelId="{BDC4B11A-B9A4-6241-B062-29A423EC807D}" type="presParOf" srcId="{7B66B1B9-98F1-B247-9BF6-9D96953F0769}" destId="{89874F2C-DD83-E748-B9E2-6510BF5BC1AE}" srcOrd="1" destOrd="0" presId="urn:microsoft.com/office/officeart/2005/8/layout/list1"/>
    <dgm:cxn modelId="{A8DF8882-37B3-8E44-BDC0-C60D82E72009}" type="presParOf" srcId="{1B23A293-AF6C-F444-BAAD-1CFEECB181C9}" destId="{C586D3E5-F623-134D-89FE-8F92E70B679F}" srcOrd="13" destOrd="0" presId="urn:microsoft.com/office/officeart/2005/8/layout/list1"/>
    <dgm:cxn modelId="{7EE2F327-FD84-EC4A-81B8-BECB7222AA7D}" type="presParOf" srcId="{1B23A293-AF6C-F444-BAAD-1CFEECB181C9}" destId="{DD8CD374-D5CB-134F-8C5F-7DC90B35F067}"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08582E-0623-460D-A812-869A0078FF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2C32748-AF14-4CF0-B377-267EE5587AC0}">
      <dgm:prSet/>
      <dgm:spPr/>
      <dgm:t>
        <a:bodyPr/>
        <a:lstStyle/>
        <a:p>
          <a:r>
            <a:rPr lang="en-US" dirty="0"/>
            <a:t>Twitter  (TWINT API)</a:t>
          </a:r>
        </a:p>
      </dgm:t>
    </dgm:pt>
    <dgm:pt modelId="{11834780-FF63-4D0F-8C46-DA64A2C8662A}" type="parTrans" cxnId="{9C37B2F5-AC65-466D-8E4B-C224C10302CD}">
      <dgm:prSet/>
      <dgm:spPr/>
      <dgm:t>
        <a:bodyPr/>
        <a:lstStyle/>
        <a:p>
          <a:endParaRPr lang="en-US"/>
        </a:p>
      </dgm:t>
    </dgm:pt>
    <dgm:pt modelId="{6520E3A8-DC9C-4320-9AD1-A9C9B95FF621}" type="sibTrans" cxnId="{9C37B2F5-AC65-466D-8E4B-C224C10302CD}">
      <dgm:prSet/>
      <dgm:spPr/>
      <dgm:t>
        <a:bodyPr/>
        <a:lstStyle/>
        <a:p>
          <a:endParaRPr lang="en-US"/>
        </a:p>
      </dgm:t>
    </dgm:pt>
    <dgm:pt modelId="{3F772A20-BAE9-4C44-85AD-AC043710CF52}">
      <dgm:prSet/>
      <dgm:spPr/>
      <dgm:t>
        <a:bodyPr/>
        <a:lstStyle/>
        <a:p>
          <a:r>
            <a:rPr lang="en-US"/>
            <a:t>Data Extraction </a:t>
          </a:r>
        </a:p>
      </dgm:t>
    </dgm:pt>
    <dgm:pt modelId="{65C5DD82-1106-4039-88F5-1DE556D374B3}" type="parTrans" cxnId="{A3FAE832-AC01-411E-9F53-A8DEC54140C7}">
      <dgm:prSet/>
      <dgm:spPr/>
      <dgm:t>
        <a:bodyPr/>
        <a:lstStyle/>
        <a:p>
          <a:endParaRPr lang="en-US"/>
        </a:p>
      </dgm:t>
    </dgm:pt>
    <dgm:pt modelId="{3DBBC871-ED79-425A-B57D-D0AA291C0AA6}" type="sibTrans" cxnId="{A3FAE832-AC01-411E-9F53-A8DEC54140C7}">
      <dgm:prSet/>
      <dgm:spPr/>
      <dgm:t>
        <a:bodyPr/>
        <a:lstStyle/>
        <a:p>
          <a:endParaRPr lang="en-US"/>
        </a:p>
      </dgm:t>
    </dgm:pt>
    <dgm:pt modelId="{5377F790-F91E-43FA-B01B-A30BABDA14E0}">
      <dgm:prSet/>
      <dgm:spPr/>
      <dgm:t>
        <a:bodyPr/>
        <a:lstStyle/>
        <a:p>
          <a:r>
            <a:rPr lang="en-US"/>
            <a:t>Identifying Sentiment</a:t>
          </a:r>
        </a:p>
      </dgm:t>
    </dgm:pt>
    <dgm:pt modelId="{369818E7-5F14-45D5-B7D5-925703AB63E5}" type="parTrans" cxnId="{2421B397-12A2-476D-9421-F0826B491DA0}">
      <dgm:prSet/>
      <dgm:spPr/>
      <dgm:t>
        <a:bodyPr/>
        <a:lstStyle/>
        <a:p>
          <a:endParaRPr lang="en-US"/>
        </a:p>
      </dgm:t>
    </dgm:pt>
    <dgm:pt modelId="{228D0889-5CC2-49DD-995F-893D724E9BDB}" type="sibTrans" cxnId="{2421B397-12A2-476D-9421-F0826B491DA0}">
      <dgm:prSet/>
      <dgm:spPr/>
      <dgm:t>
        <a:bodyPr/>
        <a:lstStyle/>
        <a:p>
          <a:endParaRPr lang="en-US"/>
        </a:p>
      </dgm:t>
    </dgm:pt>
    <dgm:pt modelId="{91B8D0D0-8554-4FC8-BF05-7BE1EBEB23E2}">
      <dgm:prSet/>
      <dgm:spPr/>
      <dgm:t>
        <a:bodyPr/>
        <a:lstStyle/>
        <a:p>
          <a:r>
            <a:rPr lang="en-US"/>
            <a:t>Feature Selection </a:t>
          </a:r>
        </a:p>
      </dgm:t>
    </dgm:pt>
    <dgm:pt modelId="{C11ABD75-4DBC-441A-92EC-308C20973337}" type="parTrans" cxnId="{3A993911-BDE8-4139-996E-CF70FDBBCA50}">
      <dgm:prSet/>
      <dgm:spPr/>
      <dgm:t>
        <a:bodyPr/>
        <a:lstStyle/>
        <a:p>
          <a:endParaRPr lang="en-US"/>
        </a:p>
      </dgm:t>
    </dgm:pt>
    <dgm:pt modelId="{13061057-65CC-44D1-B23C-1443C74E5F4D}" type="sibTrans" cxnId="{3A993911-BDE8-4139-996E-CF70FDBBCA50}">
      <dgm:prSet/>
      <dgm:spPr/>
      <dgm:t>
        <a:bodyPr/>
        <a:lstStyle/>
        <a:p>
          <a:endParaRPr lang="en-US"/>
        </a:p>
      </dgm:t>
    </dgm:pt>
    <dgm:pt modelId="{8C852133-E523-4A0F-9924-62C7F44D6CA4}">
      <dgm:prSet/>
      <dgm:spPr/>
      <dgm:t>
        <a:bodyPr/>
        <a:lstStyle/>
        <a:p>
          <a:r>
            <a:rPr lang="en-US"/>
            <a:t>Hidden Markov Model</a:t>
          </a:r>
        </a:p>
      </dgm:t>
    </dgm:pt>
    <dgm:pt modelId="{6FE54C03-5A58-4DC0-9A65-426F88439FBB}" type="parTrans" cxnId="{70992C9B-55C3-4CAE-B04B-94632E93AB6D}">
      <dgm:prSet/>
      <dgm:spPr/>
      <dgm:t>
        <a:bodyPr/>
        <a:lstStyle/>
        <a:p>
          <a:endParaRPr lang="en-US"/>
        </a:p>
      </dgm:t>
    </dgm:pt>
    <dgm:pt modelId="{4F160D6B-AB44-4507-8EAB-67642E8C660D}" type="sibTrans" cxnId="{70992C9B-55C3-4CAE-B04B-94632E93AB6D}">
      <dgm:prSet/>
      <dgm:spPr/>
      <dgm:t>
        <a:bodyPr/>
        <a:lstStyle/>
        <a:p>
          <a:endParaRPr lang="en-US"/>
        </a:p>
      </dgm:t>
    </dgm:pt>
    <dgm:pt modelId="{7D5F3D0D-79BD-4B50-B344-DE02CF0A6EDF}">
      <dgm:prSet/>
      <dgm:spPr/>
      <dgm:t>
        <a:bodyPr/>
        <a:lstStyle/>
        <a:p>
          <a:r>
            <a:rPr lang="en-US"/>
            <a:t>Prediction</a:t>
          </a:r>
        </a:p>
      </dgm:t>
    </dgm:pt>
    <dgm:pt modelId="{D924953F-ED22-48EA-91D6-F78C011DB0B9}" type="parTrans" cxnId="{0B5C2D2A-3924-4A8B-A734-CF8B27C0FF44}">
      <dgm:prSet/>
      <dgm:spPr/>
      <dgm:t>
        <a:bodyPr/>
        <a:lstStyle/>
        <a:p>
          <a:endParaRPr lang="en-US"/>
        </a:p>
      </dgm:t>
    </dgm:pt>
    <dgm:pt modelId="{8B3CEBD1-22BD-445A-959A-E5C596756139}" type="sibTrans" cxnId="{0B5C2D2A-3924-4A8B-A734-CF8B27C0FF44}">
      <dgm:prSet/>
      <dgm:spPr/>
      <dgm:t>
        <a:bodyPr/>
        <a:lstStyle/>
        <a:p>
          <a:endParaRPr lang="en-US"/>
        </a:p>
      </dgm:t>
    </dgm:pt>
    <dgm:pt modelId="{143C0944-32AC-5F4C-A149-308BFE48E149}" type="pres">
      <dgm:prSet presAssocID="{F808582E-0623-460D-A812-869A0078FF04}" presName="linear" presStyleCnt="0">
        <dgm:presLayoutVars>
          <dgm:animLvl val="lvl"/>
          <dgm:resizeHandles val="exact"/>
        </dgm:presLayoutVars>
      </dgm:prSet>
      <dgm:spPr/>
    </dgm:pt>
    <dgm:pt modelId="{B66CED84-DA59-0F48-A704-77B9248A2EBE}" type="pres">
      <dgm:prSet presAssocID="{32C32748-AF14-4CF0-B377-267EE5587AC0}" presName="parentText" presStyleLbl="node1" presStyleIdx="0" presStyleCnt="6">
        <dgm:presLayoutVars>
          <dgm:chMax val="0"/>
          <dgm:bulletEnabled val="1"/>
        </dgm:presLayoutVars>
      </dgm:prSet>
      <dgm:spPr/>
    </dgm:pt>
    <dgm:pt modelId="{051D4F78-B92D-784C-86F0-087541D040BC}" type="pres">
      <dgm:prSet presAssocID="{6520E3A8-DC9C-4320-9AD1-A9C9B95FF621}" presName="spacer" presStyleCnt="0"/>
      <dgm:spPr/>
    </dgm:pt>
    <dgm:pt modelId="{5102F435-439C-2649-92FB-7277D116EA70}" type="pres">
      <dgm:prSet presAssocID="{3F772A20-BAE9-4C44-85AD-AC043710CF52}" presName="parentText" presStyleLbl="node1" presStyleIdx="1" presStyleCnt="6">
        <dgm:presLayoutVars>
          <dgm:chMax val="0"/>
          <dgm:bulletEnabled val="1"/>
        </dgm:presLayoutVars>
      </dgm:prSet>
      <dgm:spPr/>
    </dgm:pt>
    <dgm:pt modelId="{BB7F5143-B43E-5F4F-A0EB-FC1AE2D14242}" type="pres">
      <dgm:prSet presAssocID="{3DBBC871-ED79-425A-B57D-D0AA291C0AA6}" presName="spacer" presStyleCnt="0"/>
      <dgm:spPr/>
    </dgm:pt>
    <dgm:pt modelId="{201AECE1-B407-214B-BFF1-B62772EC88DC}" type="pres">
      <dgm:prSet presAssocID="{5377F790-F91E-43FA-B01B-A30BABDA14E0}" presName="parentText" presStyleLbl="node1" presStyleIdx="2" presStyleCnt="6">
        <dgm:presLayoutVars>
          <dgm:chMax val="0"/>
          <dgm:bulletEnabled val="1"/>
        </dgm:presLayoutVars>
      </dgm:prSet>
      <dgm:spPr/>
    </dgm:pt>
    <dgm:pt modelId="{804FF546-C7EA-FD4D-9E6D-2783CA0CC7B5}" type="pres">
      <dgm:prSet presAssocID="{228D0889-5CC2-49DD-995F-893D724E9BDB}" presName="spacer" presStyleCnt="0"/>
      <dgm:spPr/>
    </dgm:pt>
    <dgm:pt modelId="{2E06DCC8-7059-F446-8C34-0D3927E838BD}" type="pres">
      <dgm:prSet presAssocID="{91B8D0D0-8554-4FC8-BF05-7BE1EBEB23E2}" presName="parentText" presStyleLbl="node1" presStyleIdx="3" presStyleCnt="6">
        <dgm:presLayoutVars>
          <dgm:chMax val="0"/>
          <dgm:bulletEnabled val="1"/>
        </dgm:presLayoutVars>
      </dgm:prSet>
      <dgm:spPr/>
    </dgm:pt>
    <dgm:pt modelId="{87B06FF7-2F9D-1D47-976B-DCD13ECA35C6}" type="pres">
      <dgm:prSet presAssocID="{13061057-65CC-44D1-B23C-1443C74E5F4D}" presName="spacer" presStyleCnt="0"/>
      <dgm:spPr/>
    </dgm:pt>
    <dgm:pt modelId="{05F6EA6D-1F2F-F04A-9971-609FDFE76909}" type="pres">
      <dgm:prSet presAssocID="{8C852133-E523-4A0F-9924-62C7F44D6CA4}" presName="parentText" presStyleLbl="node1" presStyleIdx="4" presStyleCnt="6">
        <dgm:presLayoutVars>
          <dgm:chMax val="0"/>
          <dgm:bulletEnabled val="1"/>
        </dgm:presLayoutVars>
      </dgm:prSet>
      <dgm:spPr/>
    </dgm:pt>
    <dgm:pt modelId="{C6DBB1C4-FADE-AF4A-9D76-9AD2980FBAE6}" type="pres">
      <dgm:prSet presAssocID="{4F160D6B-AB44-4507-8EAB-67642E8C660D}" presName="spacer" presStyleCnt="0"/>
      <dgm:spPr/>
    </dgm:pt>
    <dgm:pt modelId="{5FB8BD98-3501-2A42-A8B6-C7F2B95B787C}" type="pres">
      <dgm:prSet presAssocID="{7D5F3D0D-79BD-4B50-B344-DE02CF0A6EDF}" presName="parentText" presStyleLbl="node1" presStyleIdx="5" presStyleCnt="6">
        <dgm:presLayoutVars>
          <dgm:chMax val="0"/>
          <dgm:bulletEnabled val="1"/>
        </dgm:presLayoutVars>
      </dgm:prSet>
      <dgm:spPr/>
    </dgm:pt>
  </dgm:ptLst>
  <dgm:cxnLst>
    <dgm:cxn modelId="{3A993911-BDE8-4139-996E-CF70FDBBCA50}" srcId="{F808582E-0623-460D-A812-869A0078FF04}" destId="{91B8D0D0-8554-4FC8-BF05-7BE1EBEB23E2}" srcOrd="3" destOrd="0" parTransId="{C11ABD75-4DBC-441A-92EC-308C20973337}" sibTransId="{13061057-65CC-44D1-B23C-1443C74E5F4D}"/>
    <dgm:cxn modelId="{87BE6E21-274E-EA4C-AFAC-BA6067FB5305}" type="presOf" srcId="{91B8D0D0-8554-4FC8-BF05-7BE1EBEB23E2}" destId="{2E06DCC8-7059-F446-8C34-0D3927E838BD}" srcOrd="0" destOrd="0" presId="urn:microsoft.com/office/officeart/2005/8/layout/vList2"/>
    <dgm:cxn modelId="{0B5C2D2A-3924-4A8B-A734-CF8B27C0FF44}" srcId="{F808582E-0623-460D-A812-869A0078FF04}" destId="{7D5F3D0D-79BD-4B50-B344-DE02CF0A6EDF}" srcOrd="5" destOrd="0" parTransId="{D924953F-ED22-48EA-91D6-F78C011DB0B9}" sibTransId="{8B3CEBD1-22BD-445A-959A-E5C596756139}"/>
    <dgm:cxn modelId="{A3FAE832-AC01-411E-9F53-A8DEC54140C7}" srcId="{F808582E-0623-460D-A812-869A0078FF04}" destId="{3F772A20-BAE9-4C44-85AD-AC043710CF52}" srcOrd="1" destOrd="0" parTransId="{65C5DD82-1106-4039-88F5-1DE556D374B3}" sibTransId="{3DBBC871-ED79-425A-B57D-D0AA291C0AA6}"/>
    <dgm:cxn modelId="{50BE875F-CBB0-BE4F-BFD7-48AC91A7A957}" type="presOf" srcId="{32C32748-AF14-4CF0-B377-267EE5587AC0}" destId="{B66CED84-DA59-0F48-A704-77B9248A2EBE}" srcOrd="0" destOrd="0" presId="urn:microsoft.com/office/officeart/2005/8/layout/vList2"/>
    <dgm:cxn modelId="{4B01B27C-3EF3-384B-97F7-5592BEDD0F9C}" type="presOf" srcId="{7D5F3D0D-79BD-4B50-B344-DE02CF0A6EDF}" destId="{5FB8BD98-3501-2A42-A8B6-C7F2B95B787C}" srcOrd="0" destOrd="0" presId="urn:microsoft.com/office/officeart/2005/8/layout/vList2"/>
    <dgm:cxn modelId="{FFCB317E-F301-2A49-95CF-FE67AA4BE155}" type="presOf" srcId="{5377F790-F91E-43FA-B01B-A30BABDA14E0}" destId="{201AECE1-B407-214B-BFF1-B62772EC88DC}" srcOrd="0" destOrd="0" presId="urn:microsoft.com/office/officeart/2005/8/layout/vList2"/>
    <dgm:cxn modelId="{CE3F9384-420C-3541-B012-421FB7000F9D}" type="presOf" srcId="{3F772A20-BAE9-4C44-85AD-AC043710CF52}" destId="{5102F435-439C-2649-92FB-7277D116EA70}" srcOrd="0" destOrd="0" presId="urn:microsoft.com/office/officeart/2005/8/layout/vList2"/>
    <dgm:cxn modelId="{2421B397-12A2-476D-9421-F0826B491DA0}" srcId="{F808582E-0623-460D-A812-869A0078FF04}" destId="{5377F790-F91E-43FA-B01B-A30BABDA14E0}" srcOrd="2" destOrd="0" parTransId="{369818E7-5F14-45D5-B7D5-925703AB63E5}" sibTransId="{228D0889-5CC2-49DD-995F-893D724E9BDB}"/>
    <dgm:cxn modelId="{70992C9B-55C3-4CAE-B04B-94632E93AB6D}" srcId="{F808582E-0623-460D-A812-869A0078FF04}" destId="{8C852133-E523-4A0F-9924-62C7F44D6CA4}" srcOrd="4" destOrd="0" parTransId="{6FE54C03-5A58-4DC0-9A65-426F88439FBB}" sibTransId="{4F160D6B-AB44-4507-8EAB-67642E8C660D}"/>
    <dgm:cxn modelId="{CF39C2A0-A359-2249-81B9-95B0F81B36BA}" type="presOf" srcId="{F808582E-0623-460D-A812-869A0078FF04}" destId="{143C0944-32AC-5F4C-A149-308BFE48E149}" srcOrd="0" destOrd="0" presId="urn:microsoft.com/office/officeart/2005/8/layout/vList2"/>
    <dgm:cxn modelId="{3287BEAF-7C66-5347-8F84-06E9A54FE750}" type="presOf" srcId="{8C852133-E523-4A0F-9924-62C7F44D6CA4}" destId="{05F6EA6D-1F2F-F04A-9971-609FDFE76909}" srcOrd="0" destOrd="0" presId="urn:microsoft.com/office/officeart/2005/8/layout/vList2"/>
    <dgm:cxn modelId="{9C37B2F5-AC65-466D-8E4B-C224C10302CD}" srcId="{F808582E-0623-460D-A812-869A0078FF04}" destId="{32C32748-AF14-4CF0-B377-267EE5587AC0}" srcOrd="0" destOrd="0" parTransId="{11834780-FF63-4D0F-8C46-DA64A2C8662A}" sibTransId="{6520E3A8-DC9C-4320-9AD1-A9C9B95FF621}"/>
    <dgm:cxn modelId="{B0C13A6E-5B60-0941-9B80-8D0EAC1E9039}" type="presParOf" srcId="{143C0944-32AC-5F4C-A149-308BFE48E149}" destId="{B66CED84-DA59-0F48-A704-77B9248A2EBE}" srcOrd="0" destOrd="0" presId="urn:microsoft.com/office/officeart/2005/8/layout/vList2"/>
    <dgm:cxn modelId="{8336251B-9652-444B-8F31-71A49A264FC0}" type="presParOf" srcId="{143C0944-32AC-5F4C-A149-308BFE48E149}" destId="{051D4F78-B92D-784C-86F0-087541D040BC}" srcOrd="1" destOrd="0" presId="urn:microsoft.com/office/officeart/2005/8/layout/vList2"/>
    <dgm:cxn modelId="{2B61DB05-A780-D042-AC33-C38ABCC7FA97}" type="presParOf" srcId="{143C0944-32AC-5F4C-A149-308BFE48E149}" destId="{5102F435-439C-2649-92FB-7277D116EA70}" srcOrd="2" destOrd="0" presId="urn:microsoft.com/office/officeart/2005/8/layout/vList2"/>
    <dgm:cxn modelId="{E55770E6-0772-C243-B257-460BCAC2CFC3}" type="presParOf" srcId="{143C0944-32AC-5F4C-A149-308BFE48E149}" destId="{BB7F5143-B43E-5F4F-A0EB-FC1AE2D14242}" srcOrd="3" destOrd="0" presId="urn:microsoft.com/office/officeart/2005/8/layout/vList2"/>
    <dgm:cxn modelId="{C56DF4A7-2B47-A44F-8582-269A11390A24}" type="presParOf" srcId="{143C0944-32AC-5F4C-A149-308BFE48E149}" destId="{201AECE1-B407-214B-BFF1-B62772EC88DC}" srcOrd="4" destOrd="0" presId="urn:microsoft.com/office/officeart/2005/8/layout/vList2"/>
    <dgm:cxn modelId="{B6EBF467-1EFA-1048-9735-1ACC1F02519B}" type="presParOf" srcId="{143C0944-32AC-5F4C-A149-308BFE48E149}" destId="{804FF546-C7EA-FD4D-9E6D-2783CA0CC7B5}" srcOrd="5" destOrd="0" presId="urn:microsoft.com/office/officeart/2005/8/layout/vList2"/>
    <dgm:cxn modelId="{C8551649-247A-3245-B97B-737E58C35E7E}" type="presParOf" srcId="{143C0944-32AC-5F4C-A149-308BFE48E149}" destId="{2E06DCC8-7059-F446-8C34-0D3927E838BD}" srcOrd="6" destOrd="0" presId="urn:microsoft.com/office/officeart/2005/8/layout/vList2"/>
    <dgm:cxn modelId="{9BF9AD62-1C20-4A40-A8DC-97DB0E520FC5}" type="presParOf" srcId="{143C0944-32AC-5F4C-A149-308BFE48E149}" destId="{87B06FF7-2F9D-1D47-976B-DCD13ECA35C6}" srcOrd="7" destOrd="0" presId="urn:microsoft.com/office/officeart/2005/8/layout/vList2"/>
    <dgm:cxn modelId="{A7112F7A-A45C-444D-A711-502AC3155AC1}" type="presParOf" srcId="{143C0944-32AC-5F4C-A149-308BFE48E149}" destId="{05F6EA6D-1F2F-F04A-9971-609FDFE76909}" srcOrd="8" destOrd="0" presId="urn:microsoft.com/office/officeart/2005/8/layout/vList2"/>
    <dgm:cxn modelId="{4812EAE0-C781-0240-9CE0-701A879612C2}" type="presParOf" srcId="{143C0944-32AC-5F4C-A149-308BFE48E149}" destId="{C6DBB1C4-FADE-AF4A-9D76-9AD2980FBAE6}" srcOrd="9" destOrd="0" presId="urn:microsoft.com/office/officeart/2005/8/layout/vList2"/>
    <dgm:cxn modelId="{B9F25AAF-C82C-084F-94D2-E1527FD544D9}" type="presParOf" srcId="{143C0944-32AC-5F4C-A149-308BFE48E149}" destId="{5FB8BD98-3501-2A42-A8B6-C7F2B95B787C}"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D51403-09F9-486E-81FE-766D32F7284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B4205CF-8B6C-46BA-962F-6BD2AB2AFE50}">
      <dgm:prSet/>
      <dgm:spPr/>
      <dgm:t>
        <a:bodyPr/>
        <a:lstStyle/>
        <a:p>
          <a:r>
            <a:rPr lang="en-US" dirty="0"/>
            <a:t>Tweets gathered from March’21 – Sept’21 with tags and keywords using Python’s twint library – [‘#dogecoin’, ‘#tothemoon’, ‘#dogefather’, ‘#dogecoinrise’,  etc.]</a:t>
          </a:r>
          <a:br>
            <a:rPr lang="en-US" dirty="0"/>
          </a:br>
          <a:br>
            <a:rPr lang="en-US" dirty="0"/>
          </a:br>
          <a:r>
            <a:rPr lang="en-US" dirty="0"/>
            <a:t>Over 100,000 raw tweets collected using the Twitter API. </a:t>
          </a:r>
        </a:p>
      </dgm:t>
    </dgm:pt>
    <dgm:pt modelId="{36B3EC05-07DF-48F0-A25A-8EC1C26C7B20}" type="parTrans" cxnId="{FE142FFB-2200-47CA-AD58-DDE08BFA10A1}">
      <dgm:prSet/>
      <dgm:spPr/>
      <dgm:t>
        <a:bodyPr/>
        <a:lstStyle/>
        <a:p>
          <a:endParaRPr lang="en-US"/>
        </a:p>
      </dgm:t>
    </dgm:pt>
    <dgm:pt modelId="{D0EA7F9E-EEEE-4BDF-8118-55F35DFD69A0}" type="sibTrans" cxnId="{FE142FFB-2200-47CA-AD58-DDE08BFA10A1}">
      <dgm:prSet/>
      <dgm:spPr/>
      <dgm:t>
        <a:bodyPr/>
        <a:lstStyle/>
        <a:p>
          <a:endParaRPr lang="en-US"/>
        </a:p>
      </dgm:t>
    </dgm:pt>
    <dgm:pt modelId="{B5C6F13F-9DC3-4507-82A8-ACC1949915CA}">
      <dgm:prSet/>
      <dgm:spPr/>
      <dgm:t>
        <a:bodyPr/>
        <a:lstStyle/>
        <a:p>
          <a:r>
            <a:rPr lang="en-US" dirty="0"/>
            <a:t>Influenza Data for the period over the past decade, indicating the number of ILI cases in the US for all regions collected from CDC Website</a:t>
          </a:r>
        </a:p>
      </dgm:t>
    </dgm:pt>
    <dgm:pt modelId="{CA27FBDE-A22A-4542-946C-9F2CFAFF5B6B}" type="parTrans" cxnId="{96730556-5356-41E7-9AD7-E5C475E9F9D0}">
      <dgm:prSet/>
      <dgm:spPr/>
      <dgm:t>
        <a:bodyPr/>
        <a:lstStyle/>
        <a:p>
          <a:endParaRPr lang="en-US"/>
        </a:p>
      </dgm:t>
    </dgm:pt>
    <dgm:pt modelId="{BC04EDF5-ABCA-4020-AF4F-F9B90CC1F4F7}" type="sibTrans" cxnId="{96730556-5356-41E7-9AD7-E5C475E9F9D0}">
      <dgm:prSet/>
      <dgm:spPr/>
      <dgm:t>
        <a:bodyPr/>
        <a:lstStyle/>
        <a:p>
          <a:endParaRPr lang="en-US"/>
        </a:p>
      </dgm:t>
    </dgm:pt>
    <dgm:pt modelId="{3FF73104-FA42-4A4C-A1F1-373E162EF08C}">
      <dgm:prSet/>
      <dgm:spPr/>
      <dgm:t>
        <a:bodyPr/>
        <a:lstStyle/>
        <a:p>
          <a:r>
            <a:rPr lang="en-US"/>
            <a:t>Dogecoin prices (daily OHLC) for Mar’21-Sept’21 extracted from CoinDesk due to the epidemic like behavior of the coin’s value in the current year </a:t>
          </a:r>
        </a:p>
      </dgm:t>
    </dgm:pt>
    <dgm:pt modelId="{77443E83-B006-46E9-AEC4-F2865D601FA5}" type="parTrans" cxnId="{23694D7B-9FF0-43FE-888A-5FF2BDD3C004}">
      <dgm:prSet/>
      <dgm:spPr/>
      <dgm:t>
        <a:bodyPr/>
        <a:lstStyle/>
        <a:p>
          <a:endParaRPr lang="en-US"/>
        </a:p>
      </dgm:t>
    </dgm:pt>
    <dgm:pt modelId="{937797C5-D906-4B97-80C1-8168FCE1C130}" type="sibTrans" cxnId="{23694D7B-9FF0-43FE-888A-5FF2BDD3C004}">
      <dgm:prSet/>
      <dgm:spPr/>
      <dgm:t>
        <a:bodyPr/>
        <a:lstStyle/>
        <a:p>
          <a:endParaRPr lang="en-US"/>
        </a:p>
      </dgm:t>
    </dgm:pt>
    <dgm:pt modelId="{97D13052-E852-4E1F-A9DF-E22984F45890}">
      <dgm:prSet/>
      <dgm:spPr/>
      <dgm:t>
        <a:bodyPr/>
        <a:lstStyle/>
        <a:p>
          <a:r>
            <a:rPr lang="en-US" dirty="0"/>
            <a:t>New COVID Infections for US for the same period collected from </a:t>
          </a:r>
          <a:r>
            <a:rPr lang="en-US" dirty="0">
              <a:hlinkClick xmlns:r="http://schemas.openxmlformats.org/officeDocument/2006/relationships" r:id="rId1"/>
            </a:rPr>
            <a:t>Our World in Data </a:t>
          </a:r>
          <a:r>
            <a:rPr lang="en-US" dirty="0"/>
            <a:t>with a 7-day rolling average.  </a:t>
          </a:r>
        </a:p>
      </dgm:t>
    </dgm:pt>
    <dgm:pt modelId="{C3301472-3E01-416A-B522-DAD5D7504D65}" type="parTrans" cxnId="{982526F4-C86D-4510-B384-C163BEF1F7CF}">
      <dgm:prSet/>
      <dgm:spPr/>
      <dgm:t>
        <a:bodyPr/>
        <a:lstStyle/>
        <a:p>
          <a:endParaRPr lang="en-US"/>
        </a:p>
      </dgm:t>
    </dgm:pt>
    <dgm:pt modelId="{4854963D-0F65-4A7F-B823-59E2731ED15C}" type="sibTrans" cxnId="{982526F4-C86D-4510-B384-C163BEF1F7CF}">
      <dgm:prSet/>
      <dgm:spPr/>
      <dgm:t>
        <a:bodyPr/>
        <a:lstStyle/>
        <a:p>
          <a:endParaRPr lang="en-US"/>
        </a:p>
      </dgm:t>
    </dgm:pt>
    <dgm:pt modelId="{BB157E78-E7E9-DD4B-AD54-4A9609C0C081}" type="pres">
      <dgm:prSet presAssocID="{68D51403-09F9-486E-81FE-766D32F72848}" presName="linear" presStyleCnt="0">
        <dgm:presLayoutVars>
          <dgm:animLvl val="lvl"/>
          <dgm:resizeHandles val="exact"/>
        </dgm:presLayoutVars>
      </dgm:prSet>
      <dgm:spPr/>
    </dgm:pt>
    <dgm:pt modelId="{D6E8A232-7B91-E84F-AD6F-024BDFF41BA2}" type="pres">
      <dgm:prSet presAssocID="{7B4205CF-8B6C-46BA-962F-6BD2AB2AFE50}" presName="parentText" presStyleLbl="node1" presStyleIdx="0" presStyleCnt="4">
        <dgm:presLayoutVars>
          <dgm:chMax val="0"/>
          <dgm:bulletEnabled val="1"/>
        </dgm:presLayoutVars>
      </dgm:prSet>
      <dgm:spPr/>
    </dgm:pt>
    <dgm:pt modelId="{C6C2AE69-45ED-2346-8958-719A5DD7B75E}" type="pres">
      <dgm:prSet presAssocID="{D0EA7F9E-EEEE-4BDF-8118-55F35DFD69A0}" presName="spacer" presStyleCnt="0"/>
      <dgm:spPr/>
    </dgm:pt>
    <dgm:pt modelId="{69FDEC1E-3AB7-C14D-9EFB-D2964E931BBB}" type="pres">
      <dgm:prSet presAssocID="{B5C6F13F-9DC3-4507-82A8-ACC1949915CA}" presName="parentText" presStyleLbl="node1" presStyleIdx="1" presStyleCnt="4">
        <dgm:presLayoutVars>
          <dgm:chMax val="0"/>
          <dgm:bulletEnabled val="1"/>
        </dgm:presLayoutVars>
      </dgm:prSet>
      <dgm:spPr/>
    </dgm:pt>
    <dgm:pt modelId="{7F7585F3-1F3A-CF43-A8A5-69779A80FF2F}" type="pres">
      <dgm:prSet presAssocID="{BC04EDF5-ABCA-4020-AF4F-F9B90CC1F4F7}" presName="spacer" presStyleCnt="0"/>
      <dgm:spPr/>
    </dgm:pt>
    <dgm:pt modelId="{4AD0AA53-5E6B-9C45-9969-057055CA478C}" type="pres">
      <dgm:prSet presAssocID="{3FF73104-FA42-4A4C-A1F1-373E162EF08C}" presName="parentText" presStyleLbl="node1" presStyleIdx="2" presStyleCnt="4">
        <dgm:presLayoutVars>
          <dgm:chMax val="0"/>
          <dgm:bulletEnabled val="1"/>
        </dgm:presLayoutVars>
      </dgm:prSet>
      <dgm:spPr/>
    </dgm:pt>
    <dgm:pt modelId="{9CD88721-B7FD-4848-87F2-C31BF3F25873}" type="pres">
      <dgm:prSet presAssocID="{937797C5-D906-4B97-80C1-8168FCE1C130}" presName="spacer" presStyleCnt="0"/>
      <dgm:spPr/>
    </dgm:pt>
    <dgm:pt modelId="{CB0C5201-740C-E24D-89D5-C9FCD5D66999}" type="pres">
      <dgm:prSet presAssocID="{97D13052-E852-4E1F-A9DF-E22984F45890}" presName="parentText" presStyleLbl="node1" presStyleIdx="3" presStyleCnt="4">
        <dgm:presLayoutVars>
          <dgm:chMax val="0"/>
          <dgm:bulletEnabled val="1"/>
        </dgm:presLayoutVars>
      </dgm:prSet>
      <dgm:spPr/>
    </dgm:pt>
  </dgm:ptLst>
  <dgm:cxnLst>
    <dgm:cxn modelId="{DF2F9554-C0F8-A54A-96BC-BA295622E34D}" type="presOf" srcId="{B5C6F13F-9DC3-4507-82A8-ACC1949915CA}" destId="{69FDEC1E-3AB7-C14D-9EFB-D2964E931BBB}" srcOrd="0" destOrd="0" presId="urn:microsoft.com/office/officeart/2005/8/layout/vList2"/>
    <dgm:cxn modelId="{96730556-5356-41E7-9AD7-E5C475E9F9D0}" srcId="{68D51403-09F9-486E-81FE-766D32F72848}" destId="{B5C6F13F-9DC3-4507-82A8-ACC1949915CA}" srcOrd="1" destOrd="0" parTransId="{CA27FBDE-A22A-4542-946C-9F2CFAFF5B6B}" sibTransId="{BC04EDF5-ABCA-4020-AF4F-F9B90CC1F4F7}"/>
    <dgm:cxn modelId="{D2969C67-EDF0-2847-9336-CB79978489A8}" type="presOf" srcId="{3FF73104-FA42-4A4C-A1F1-373E162EF08C}" destId="{4AD0AA53-5E6B-9C45-9969-057055CA478C}" srcOrd="0" destOrd="0" presId="urn:microsoft.com/office/officeart/2005/8/layout/vList2"/>
    <dgm:cxn modelId="{23694D7B-9FF0-43FE-888A-5FF2BDD3C004}" srcId="{68D51403-09F9-486E-81FE-766D32F72848}" destId="{3FF73104-FA42-4A4C-A1F1-373E162EF08C}" srcOrd="2" destOrd="0" parTransId="{77443E83-B006-46E9-AEC4-F2865D601FA5}" sibTransId="{937797C5-D906-4B97-80C1-8168FCE1C130}"/>
    <dgm:cxn modelId="{A8A40E95-63C4-B145-B73B-912211581013}" type="presOf" srcId="{68D51403-09F9-486E-81FE-766D32F72848}" destId="{BB157E78-E7E9-DD4B-AD54-4A9609C0C081}" srcOrd="0" destOrd="0" presId="urn:microsoft.com/office/officeart/2005/8/layout/vList2"/>
    <dgm:cxn modelId="{BF7621C5-EDD4-5143-91F2-263071F668B8}" type="presOf" srcId="{97D13052-E852-4E1F-A9DF-E22984F45890}" destId="{CB0C5201-740C-E24D-89D5-C9FCD5D66999}" srcOrd="0" destOrd="0" presId="urn:microsoft.com/office/officeart/2005/8/layout/vList2"/>
    <dgm:cxn modelId="{F62DA8D6-8341-8B41-A0E9-3146CC8B443B}" type="presOf" srcId="{7B4205CF-8B6C-46BA-962F-6BD2AB2AFE50}" destId="{D6E8A232-7B91-E84F-AD6F-024BDFF41BA2}" srcOrd="0" destOrd="0" presId="urn:microsoft.com/office/officeart/2005/8/layout/vList2"/>
    <dgm:cxn modelId="{982526F4-C86D-4510-B384-C163BEF1F7CF}" srcId="{68D51403-09F9-486E-81FE-766D32F72848}" destId="{97D13052-E852-4E1F-A9DF-E22984F45890}" srcOrd="3" destOrd="0" parTransId="{C3301472-3E01-416A-B522-DAD5D7504D65}" sibTransId="{4854963D-0F65-4A7F-B823-59E2731ED15C}"/>
    <dgm:cxn modelId="{FE142FFB-2200-47CA-AD58-DDE08BFA10A1}" srcId="{68D51403-09F9-486E-81FE-766D32F72848}" destId="{7B4205CF-8B6C-46BA-962F-6BD2AB2AFE50}" srcOrd="0" destOrd="0" parTransId="{36B3EC05-07DF-48F0-A25A-8EC1C26C7B20}" sibTransId="{D0EA7F9E-EEEE-4BDF-8118-55F35DFD69A0}"/>
    <dgm:cxn modelId="{172C7F54-8F28-AC44-83EA-2F8E582C780F}" type="presParOf" srcId="{BB157E78-E7E9-DD4B-AD54-4A9609C0C081}" destId="{D6E8A232-7B91-E84F-AD6F-024BDFF41BA2}" srcOrd="0" destOrd="0" presId="urn:microsoft.com/office/officeart/2005/8/layout/vList2"/>
    <dgm:cxn modelId="{CB597281-06AA-D84C-B109-08F2EB1165AF}" type="presParOf" srcId="{BB157E78-E7E9-DD4B-AD54-4A9609C0C081}" destId="{C6C2AE69-45ED-2346-8958-719A5DD7B75E}" srcOrd="1" destOrd="0" presId="urn:microsoft.com/office/officeart/2005/8/layout/vList2"/>
    <dgm:cxn modelId="{7996D224-DB2A-2648-A9E2-0D2902DB1211}" type="presParOf" srcId="{BB157E78-E7E9-DD4B-AD54-4A9609C0C081}" destId="{69FDEC1E-3AB7-C14D-9EFB-D2964E931BBB}" srcOrd="2" destOrd="0" presId="urn:microsoft.com/office/officeart/2005/8/layout/vList2"/>
    <dgm:cxn modelId="{1096C17F-2FA5-DE4C-97C9-648FE72C9B77}" type="presParOf" srcId="{BB157E78-E7E9-DD4B-AD54-4A9609C0C081}" destId="{7F7585F3-1F3A-CF43-A8A5-69779A80FF2F}" srcOrd="3" destOrd="0" presId="urn:microsoft.com/office/officeart/2005/8/layout/vList2"/>
    <dgm:cxn modelId="{EC365786-CDE3-0A41-8DCC-CF5D801894C3}" type="presParOf" srcId="{BB157E78-E7E9-DD4B-AD54-4A9609C0C081}" destId="{4AD0AA53-5E6B-9C45-9969-057055CA478C}" srcOrd="4" destOrd="0" presId="urn:microsoft.com/office/officeart/2005/8/layout/vList2"/>
    <dgm:cxn modelId="{4A1DCE15-BD10-0747-A1B2-54B836A10EB3}" type="presParOf" srcId="{BB157E78-E7E9-DD4B-AD54-4A9609C0C081}" destId="{9CD88721-B7FD-4848-87F2-C31BF3F25873}" srcOrd="5" destOrd="0" presId="urn:microsoft.com/office/officeart/2005/8/layout/vList2"/>
    <dgm:cxn modelId="{3D5B3D6D-3E38-0747-8995-53996FA73505}" type="presParOf" srcId="{BB157E78-E7E9-DD4B-AD54-4A9609C0C081}" destId="{CB0C5201-740C-E24D-89D5-C9FCD5D66999}"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4C930-BAE5-A746-A522-013ECD7AB6AB}">
      <dsp:nvSpPr>
        <dsp:cNvPr id="0" name=""/>
        <dsp:cNvSpPr/>
      </dsp:nvSpPr>
      <dsp:spPr>
        <a:xfrm>
          <a:off x="0" y="815979"/>
          <a:ext cx="657225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09D987-5287-C444-B6E9-FC8ADDAA1B24}">
      <dsp:nvSpPr>
        <dsp:cNvPr id="0" name=""/>
        <dsp:cNvSpPr/>
      </dsp:nvSpPr>
      <dsp:spPr>
        <a:xfrm>
          <a:off x="328612" y="417459"/>
          <a:ext cx="460057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91" tIns="0" rIns="173891" bIns="0" numCol="1" spcCol="1270" anchor="ctr" anchorCtr="0">
          <a:noAutofit/>
        </a:bodyPr>
        <a:lstStyle/>
        <a:p>
          <a:pPr marL="0" lvl="0" indent="0" algn="l" defTabSz="1200150">
            <a:lnSpc>
              <a:spcPct val="90000"/>
            </a:lnSpc>
            <a:spcBef>
              <a:spcPct val="0"/>
            </a:spcBef>
            <a:spcAft>
              <a:spcPct val="35000"/>
            </a:spcAft>
            <a:buNone/>
          </a:pPr>
          <a:r>
            <a:rPr lang="en-US" sz="2700" kern="1200" dirty="0"/>
            <a:t>Crypto Price Bubbles</a:t>
          </a:r>
        </a:p>
      </dsp:txBody>
      <dsp:txXfrm>
        <a:off x="367520" y="456367"/>
        <a:ext cx="4522759" cy="719224"/>
      </dsp:txXfrm>
    </dsp:sp>
    <dsp:sp modelId="{EC149265-F819-4745-B13B-EF24E20CD1DB}">
      <dsp:nvSpPr>
        <dsp:cNvPr id="0" name=""/>
        <dsp:cNvSpPr/>
      </dsp:nvSpPr>
      <dsp:spPr>
        <a:xfrm>
          <a:off x="0" y="2040699"/>
          <a:ext cx="657225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53924D-1730-4F4A-8908-3A274DCEFDB3}">
      <dsp:nvSpPr>
        <dsp:cNvPr id="0" name=""/>
        <dsp:cNvSpPr/>
      </dsp:nvSpPr>
      <dsp:spPr>
        <a:xfrm>
          <a:off x="328612" y="1642179"/>
          <a:ext cx="460057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91" tIns="0" rIns="173891" bIns="0" numCol="1" spcCol="1270" anchor="ctr" anchorCtr="0">
          <a:noAutofit/>
        </a:bodyPr>
        <a:lstStyle/>
        <a:p>
          <a:pPr marL="0" lvl="0" indent="0" algn="l" defTabSz="1200150">
            <a:lnSpc>
              <a:spcPct val="90000"/>
            </a:lnSpc>
            <a:spcBef>
              <a:spcPct val="0"/>
            </a:spcBef>
            <a:spcAft>
              <a:spcPct val="35000"/>
            </a:spcAft>
            <a:buNone/>
          </a:pPr>
          <a:r>
            <a:rPr lang="en-US" sz="2700" kern="1200" dirty="0"/>
            <a:t>Epidemic Detection </a:t>
          </a:r>
        </a:p>
      </dsp:txBody>
      <dsp:txXfrm>
        <a:off x="367520" y="1681087"/>
        <a:ext cx="4522759" cy="719224"/>
      </dsp:txXfrm>
    </dsp:sp>
    <dsp:sp modelId="{181ABF6B-31B4-1943-8905-72A10CFDF88A}">
      <dsp:nvSpPr>
        <dsp:cNvPr id="0" name=""/>
        <dsp:cNvSpPr/>
      </dsp:nvSpPr>
      <dsp:spPr>
        <a:xfrm>
          <a:off x="0" y="3265420"/>
          <a:ext cx="657225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F0132E-C4AB-DE45-AB7B-CEC3C811DB66}">
      <dsp:nvSpPr>
        <dsp:cNvPr id="0" name=""/>
        <dsp:cNvSpPr/>
      </dsp:nvSpPr>
      <dsp:spPr>
        <a:xfrm>
          <a:off x="328612" y="2866899"/>
          <a:ext cx="460057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91" tIns="0" rIns="173891" bIns="0" numCol="1" spcCol="1270" anchor="ctr" anchorCtr="0">
          <a:noAutofit/>
        </a:bodyPr>
        <a:lstStyle/>
        <a:p>
          <a:pPr marL="0" lvl="0" indent="0" algn="l" defTabSz="1200150">
            <a:lnSpc>
              <a:spcPct val="90000"/>
            </a:lnSpc>
            <a:spcBef>
              <a:spcPct val="0"/>
            </a:spcBef>
            <a:spcAft>
              <a:spcPct val="35000"/>
            </a:spcAft>
            <a:buNone/>
          </a:pPr>
          <a:r>
            <a:rPr lang="en-US" sz="2700" kern="1200" dirty="0"/>
            <a:t>Twitter Sentiment Analysis</a:t>
          </a:r>
        </a:p>
      </dsp:txBody>
      <dsp:txXfrm>
        <a:off x="367520" y="2905807"/>
        <a:ext cx="4522759" cy="719224"/>
      </dsp:txXfrm>
    </dsp:sp>
    <dsp:sp modelId="{DD8CD374-D5CB-134F-8C5F-7DC90B35F067}">
      <dsp:nvSpPr>
        <dsp:cNvPr id="0" name=""/>
        <dsp:cNvSpPr/>
      </dsp:nvSpPr>
      <dsp:spPr>
        <a:xfrm>
          <a:off x="0" y="4490140"/>
          <a:ext cx="657225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874F2C-DD83-E748-B9E2-6510BF5BC1AE}">
      <dsp:nvSpPr>
        <dsp:cNvPr id="0" name=""/>
        <dsp:cNvSpPr/>
      </dsp:nvSpPr>
      <dsp:spPr>
        <a:xfrm>
          <a:off x="328612" y="4091620"/>
          <a:ext cx="460057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891" tIns="0" rIns="173891" bIns="0" numCol="1" spcCol="1270" anchor="ctr" anchorCtr="0">
          <a:noAutofit/>
        </a:bodyPr>
        <a:lstStyle/>
        <a:p>
          <a:pPr marL="0" lvl="0" indent="0" algn="l" defTabSz="1200150">
            <a:lnSpc>
              <a:spcPct val="90000"/>
            </a:lnSpc>
            <a:spcBef>
              <a:spcPct val="0"/>
            </a:spcBef>
            <a:spcAft>
              <a:spcPct val="35000"/>
            </a:spcAft>
            <a:buNone/>
          </a:pPr>
          <a:r>
            <a:rPr lang="en-US" sz="2700" kern="1200" dirty="0"/>
            <a:t>Hidden Markov Model  </a:t>
          </a:r>
        </a:p>
      </dsp:txBody>
      <dsp:txXfrm>
        <a:off x="367520" y="4130528"/>
        <a:ext cx="4522759"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CED84-DA59-0F48-A704-77B9248A2EBE}">
      <dsp:nvSpPr>
        <dsp:cNvPr id="0" name=""/>
        <dsp:cNvSpPr/>
      </dsp:nvSpPr>
      <dsp:spPr>
        <a:xfrm>
          <a:off x="0" y="71912"/>
          <a:ext cx="5141912" cy="79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Twitter  (TWINT API)</a:t>
          </a:r>
        </a:p>
      </dsp:txBody>
      <dsp:txXfrm>
        <a:off x="38838" y="110750"/>
        <a:ext cx="5064236" cy="717924"/>
      </dsp:txXfrm>
    </dsp:sp>
    <dsp:sp modelId="{5102F435-439C-2649-92FB-7277D116EA70}">
      <dsp:nvSpPr>
        <dsp:cNvPr id="0" name=""/>
        <dsp:cNvSpPr/>
      </dsp:nvSpPr>
      <dsp:spPr>
        <a:xfrm>
          <a:off x="0" y="965432"/>
          <a:ext cx="5141912" cy="795600"/>
        </a:xfrm>
        <a:prstGeom prst="roundRect">
          <a:avLst/>
        </a:prstGeom>
        <a:solidFill>
          <a:schemeClr val="accent2">
            <a:hueOff val="381558"/>
            <a:satOff val="-8706"/>
            <a:lumOff val="3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 Extraction </a:t>
          </a:r>
        </a:p>
      </dsp:txBody>
      <dsp:txXfrm>
        <a:off x="38838" y="1004270"/>
        <a:ext cx="5064236" cy="717924"/>
      </dsp:txXfrm>
    </dsp:sp>
    <dsp:sp modelId="{201AECE1-B407-214B-BFF1-B62772EC88DC}">
      <dsp:nvSpPr>
        <dsp:cNvPr id="0" name=""/>
        <dsp:cNvSpPr/>
      </dsp:nvSpPr>
      <dsp:spPr>
        <a:xfrm>
          <a:off x="0" y="1858952"/>
          <a:ext cx="5141912" cy="795600"/>
        </a:xfrm>
        <a:prstGeom prst="roundRect">
          <a:avLst/>
        </a:prstGeom>
        <a:solidFill>
          <a:schemeClr val="accent2">
            <a:hueOff val="763116"/>
            <a:satOff val="-17411"/>
            <a:lumOff val="6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Identifying Sentiment</a:t>
          </a:r>
        </a:p>
      </dsp:txBody>
      <dsp:txXfrm>
        <a:off x="38838" y="1897790"/>
        <a:ext cx="5064236" cy="717924"/>
      </dsp:txXfrm>
    </dsp:sp>
    <dsp:sp modelId="{2E06DCC8-7059-F446-8C34-0D3927E838BD}">
      <dsp:nvSpPr>
        <dsp:cNvPr id="0" name=""/>
        <dsp:cNvSpPr/>
      </dsp:nvSpPr>
      <dsp:spPr>
        <a:xfrm>
          <a:off x="0" y="2752472"/>
          <a:ext cx="5141912" cy="795600"/>
        </a:xfrm>
        <a:prstGeom prst="roundRect">
          <a:avLst/>
        </a:prstGeom>
        <a:solidFill>
          <a:schemeClr val="accent2">
            <a:hueOff val="1144674"/>
            <a:satOff val="-26117"/>
            <a:lumOff val="964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Feature Selection </a:t>
          </a:r>
        </a:p>
      </dsp:txBody>
      <dsp:txXfrm>
        <a:off x="38838" y="2791310"/>
        <a:ext cx="5064236" cy="717924"/>
      </dsp:txXfrm>
    </dsp:sp>
    <dsp:sp modelId="{05F6EA6D-1F2F-F04A-9971-609FDFE76909}">
      <dsp:nvSpPr>
        <dsp:cNvPr id="0" name=""/>
        <dsp:cNvSpPr/>
      </dsp:nvSpPr>
      <dsp:spPr>
        <a:xfrm>
          <a:off x="0" y="3645992"/>
          <a:ext cx="5141912" cy="795600"/>
        </a:xfrm>
        <a:prstGeom prst="roundRect">
          <a:avLst/>
        </a:prstGeom>
        <a:solidFill>
          <a:schemeClr val="accent2">
            <a:hueOff val="1526231"/>
            <a:satOff val="-34822"/>
            <a:lumOff val="1286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Hidden Markov Model</a:t>
          </a:r>
        </a:p>
      </dsp:txBody>
      <dsp:txXfrm>
        <a:off x="38838" y="3684830"/>
        <a:ext cx="5064236" cy="717924"/>
      </dsp:txXfrm>
    </dsp:sp>
    <dsp:sp modelId="{5FB8BD98-3501-2A42-A8B6-C7F2B95B787C}">
      <dsp:nvSpPr>
        <dsp:cNvPr id="0" name=""/>
        <dsp:cNvSpPr/>
      </dsp:nvSpPr>
      <dsp:spPr>
        <a:xfrm>
          <a:off x="0" y="4539512"/>
          <a:ext cx="5141912" cy="79560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Prediction</a:t>
          </a:r>
        </a:p>
      </dsp:txBody>
      <dsp:txXfrm>
        <a:off x="38838" y="4578350"/>
        <a:ext cx="5064236" cy="717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8A232-7B91-E84F-AD6F-024BDFF41BA2}">
      <dsp:nvSpPr>
        <dsp:cNvPr id="0" name=""/>
        <dsp:cNvSpPr/>
      </dsp:nvSpPr>
      <dsp:spPr>
        <a:xfrm>
          <a:off x="0" y="172901"/>
          <a:ext cx="6174196" cy="1432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Tweets gathered from March’21 – Sept’21 with tags and keywords using Python’s twint library – [‘#dogecoin’, ‘#tothemoon’, ‘#dogefather’, ‘#dogecoinrise’,  etc.]</a:t>
          </a:r>
          <a:br>
            <a:rPr lang="en-US" sz="1700" kern="1200" dirty="0"/>
          </a:br>
          <a:br>
            <a:rPr lang="en-US" sz="1700" kern="1200" dirty="0"/>
          </a:br>
          <a:r>
            <a:rPr lang="en-US" sz="1700" kern="1200" dirty="0"/>
            <a:t>Over 100,000 raw tweets collected using the Twitter API. </a:t>
          </a:r>
        </a:p>
      </dsp:txBody>
      <dsp:txXfrm>
        <a:off x="69908" y="242809"/>
        <a:ext cx="6034380" cy="1292264"/>
      </dsp:txXfrm>
    </dsp:sp>
    <dsp:sp modelId="{69FDEC1E-3AB7-C14D-9EFB-D2964E931BBB}">
      <dsp:nvSpPr>
        <dsp:cNvPr id="0" name=""/>
        <dsp:cNvSpPr/>
      </dsp:nvSpPr>
      <dsp:spPr>
        <a:xfrm>
          <a:off x="0" y="1653941"/>
          <a:ext cx="6174196" cy="1432080"/>
        </a:xfrm>
        <a:prstGeom prst="roundRect">
          <a:avLst/>
        </a:prstGeom>
        <a:solidFill>
          <a:schemeClr val="accent2">
            <a:hueOff val="635930"/>
            <a:satOff val="-14509"/>
            <a:lumOff val="53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Influenza Data for the period over the past decade, indicating the number of ILI cases in the US for all regions collected from CDC Website</a:t>
          </a:r>
        </a:p>
      </dsp:txBody>
      <dsp:txXfrm>
        <a:off x="69908" y="1723849"/>
        <a:ext cx="6034380" cy="1292264"/>
      </dsp:txXfrm>
    </dsp:sp>
    <dsp:sp modelId="{4AD0AA53-5E6B-9C45-9969-057055CA478C}">
      <dsp:nvSpPr>
        <dsp:cNvPr id="0" name=""/>
        <dsp:cNvSpPr/>
      </dsp:nvSpPr>
      <dsp:spPr>
        <a:xfrm>
          <a:off x="0" y="3134981"/>
          <a:ext cx="6174196" cy="1432080"/>
        </a:xfrm>
        <a:prstGeom prst="roundRect">
          <a:avLst/>
        </a:prstGeom>
        <a:solidFill>
          <a:schemeClr val="accent2">
            <a:hueOff val="1271860"/>
            <a:satOff val="-29019"/>
            <a:lumOff val="107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Dogecoin prices (daily OHLC) for Mar’21-Sept’21 extracted from CoinDesk due to the epidemic like behavior of the coin’s value in the current year </a:t>
          </a:r>
        </a:p>
      </dsp:txBody>
      <dsp:txXfrm>
        <a:off x="69908" y="3204889"/>
        <a:ext cx="6034380" cy="1292264"/>
      </dsp:txXfrm>
    </dsp:sp>
    <dsp:sp modelId="{CB0C5201-740C-E24D-89D5-C9FCD5D66999}">
      <dsp:nvSpPr>
        <dsp:cNvPr id="0" name=""/>
        <dsp:cNvSpPr/>
      </dsp:nvSpPr>
      <dsp:spPr>
        <a:xfrm>
          <a:off x="0" y="4616021"/>
          <a:ext cx="6174196" cy="143208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New COVID Infections for US for the same period collected from </a:t>
          </a:r>
          <a:r>
            <a:rPr lang="en-US" sz="1700" kern="1200" dirty="0">
              <a:hlinkClick xmlns:r="http://schemas.openxmlformats.org/officeDocument/2006/relationships" r:id="rId1"/>
            </a:rPr>
            <a:t>Our World in Data </a:t>
          </a:r>
          <a:r>
            <a:rPr lang="en-US" sz="1700" kern="1200" dirty="0"/>
            <a:t>with a 7-day rolling average.  </a:t>
          </a:r>
        </a:p>
      </dsp:txBody>
      <dsp:txXfrm>
        <a:off x="69908" y="4685929"/>
        <a:ext cx="6034380" cy="12922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D9C26-3860-6649-94D2-EE98AAB7846D}"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4EAD7-D287-064F-8842-0087F3789568}" type="slidenum">
              <a:rPr lang="en-US" smtClean="0"/>
              <a:t>‹#›</a:t>
            </a:fld>
            <a:endParaRPr lang="en-US"/>
          </a:p>
        </p:txBody>
      </p:sp>
    </p:spTree>
    <p:extLst>
      <p:ext uri="{BB962C8B-B14F-4D97-AF65-F5344CB8AC3E}">
        <p14:creationId xmlns:p14="http://schemas.microsoft.com/office/powerpoint/2010/main" val="1236688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something which wasn’t even valued worth a penny sees a rise in it’s price over span of a week hitting it’s then all time high of over 0.05 USD, now that’s exactly a 5x growth in the value of a coin which started gaining a lot of attention and of course we can’t ignore the factors coming into play like these  tweets and posts on reddit. Financial price bubbles have previously been linked with the epidemic-like spread of an investment idea; such bubbles are commonly seen in cryptocurrency prices.</a:t>
            </a:r>
          </a:p>
        </p:txBody>
      </p:sp>
      <p:sp>
        <p:nvSpPr>
          <p:cNvPr id="4" name="Slide Number Placeholder 3"/>
          <p:cNvSpPr>
            <a:spLocks noGrp="1"/>
          </p:cNvSpPr>
          <p:nvPr>
            <p:ph type="sldNum" sz="quarter" idx="5"/>
          </p:nvPr>
        </p:nvSpPr>
        <p:spPr/>
        <p:txBody>
          <a:bodyPr/>
          <a:lstStyle/>
          <a:p>
            <a:fld id="{1784EAD7-D287-064F-8842-0087F3789568}" type="slidenum">
              <a:rPr lang="en-US" smtClean="0"/>
              <a:t>2</a:t>
            </a:fld>
            <a:endParaRPr lang="en-US"/>
          </a:p>
        </p:txBody>
      </p:sp>
    </p:spTree>
    <p:extLst>
      <p:ext uri="{BB962C8B-B14F-4D97-AF65-F5344CB8AC3E}">
        <p14:creationId xmlns:p14="http://schemas.microsoft.com/office/powerpoint/2010/main" val="130735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reason </a:t>
            </a:r>
            <a:r>
              <a:rPr lang="en-US" sz="1200" b="0" i="0" kern="1200" dirty="0" err="1">
                <a:solidFill>
                  <a:schemeClr val="tx1"/>
                </a:solidFill>
                <a:effectLst/>
                <a:latin typeface="+mn-lt"/>
                <a:ea typeface="+mn-ea"/>
                <a:cs typeface="+mn-cs"/>
              </a:rPr>
              <a:t>behindthis</a:t>
            </a:r>
            <a:r>
              <a:rPr lang="en-US" sz="1200" b="0" i="0" kern="1200" dirty="0">
                <a:solidFill>
                  <a:schemeClr val="tx1"/>
                </a:solidFill>
                <a:effectLst/>
                <a:latin typeface="+mn-lt"/>
                <a:ea typeface="+mn-ea"/>
                <a:cs typeface="+mn-cs"/>
              </a:rPr>
              <a:t> is the volatility and price bubbles of the </a:t>
            </a:r>
            <a:r>
              <a:rPr lang="en-US" sz="1200" b="0" i="0" kern="1200" dirty="0" err="1">
                <a:solidFill>
                  <a:schemeClr val="tx1"/>
                </a:solidFill>
                <a:effectLst/>
                <a:latin typeface="+mn-lt"/>
                <a:ea typeface="+mn-ea"/>
                <a:cs typeface="+mn-cs"/>
              </a:rPr>
              <a:t>cryptomarket</a:t>
            </a:r>
            <a:r>
              <a:rPr lang="en-US" sz="1200" b="0" i="0" kern="1200" dirty="0">
                <a:solidFill>
                  <a:schemeClr val="tx1"/>
                </a:solidFill>
                <a:effectLst/>
                <a:latin typeface="+mn-lt"/>
                <a:ea typeface="+mn-ea"/>
                <a:cs typeface="+mn-cs"/>
              </a:rPr>
              <a:t>. There has also been some research on </a:t>
            </a:r>
            <a:r>
              <a:rPr lang="en-US" sz="1200" b="0" i="0" kern="1200" dirty="0" err="1">
                <a:solidFill>
                  <a:schemeClr val="tx1"/>
                </a:solidFill>
                <a:effectLst/>
                <a:latin typeface="+mn-lt"/>
                <a:ea typeface="+mn-ea"/>
                <a:cs typeface="+mn-cs"/>
              </a:rPr>
              <a:t>howcryptocurrency</a:t>
            </a:r>
            <a:r>
              <a:rPr lang="en-US" sz="1200" b="0" i="0" kern="1200" dirty="0">
                <a:solidFill>
                  <a:schemeClr val="tx1"/>
                </a:solidFill>
                <a:effectLst/>
                <a:latin typeface="+mn-lt"/>
                <a:ea typeface="+mn-ea"/>
                <a:cs typeface="+mn-cs"/>
              </a:rPr>
              <a:t> price bubbles have previously </a:t>
            </a:r>
            <a:r>
              <a:rPr lang="en-US" sz="1200" b="0" i="0" kern="1200" dirty="0" err="1">
                <a:solidFill>
                  <a:schemeClr val="tx1"/>
                </a:solidFill>
                <a:effectLst/>
                <a:latin typeface="+mn-lt"/>
                <a:ea typeface="+mn-ea"/>
                <a:cs typeface="+mn-cs"/>
              </a:rPr>
              <a:t>beenlinked</a:t>
            </a:r>
            <a:r>
              <a:rPr lang="en-US" sz="1200" b="0" i="0" kern="1200" dirty="0">
                <a:solidFill>
                  <a:schemeClr val="tx1"/>
                </a:solidFill>
                <a:effectLst/>
                <a:latin typeface="+mn-lt"/>
                <a:ea typeface="+mn-ea"/>
                <a:cs typeface="+mn-cs"/>
              </a:rPr>
              <a:t> with the epidemic-like spread of an invest-</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idea (E. </a:t>
            </a:r>
            <a:r>
              <a:rPr lang="en-US" sz="1200" b="0" i="0" kern="1200" dirty="0" err="1">
                <a:solidFill>
                  <a:schemeClr val="tx1"/>
                </a:solidFill>
                <a:effectLst/>
                <a:latin typeface="+mn-lt"/>
                <a:ea typeface="+mn-ea"/>
                <a:cs typeface="+mn-cs"/>
              </a:rPr>
              <a:t>Shtatland</a:t>
            </a:r>
            <a:r>
              <a:rPr lang="en-US" sz="1200" b="0" i="0" kern="1200" dirty="0">
                <a:solidFill>
                  <a:schemeClr val="tx1"/>
                </a:solidFill>
                <a:effectLst/>
                <a:latin typeface="+mn-lt"/>
                <a:ea typeface="+mn-ea"/>
                <a:cs typeface="+mn-cs"/>
              </a:rPr>
              <a:t>, 2008). The idea is </a:t>
            </a:r>
            <a:r>
              <a:rPr lang="en-US" sz="1200" b="0" i="0" kern="1200" dirty="0" err="1">
                <a:solidFill>
                  <a:schemeClr val="tx1"/>
                </a:solidFill>
                <a:effectLst/>
                <a:latin typeface="+mn-lt"/>
                <a:ea typeface="+mn-ea"/>
                <a:cs typeface="+mn-cs"/>
              </a:rPr>
              <a:t>similarto</a:t>
            </a:r>
            <a:r>
              <a:rPr lang="en-US" sz="1200" b="0" i="0" kern="1200" dirty="0">
                <a:solidFill>
                  <a:schemeClr val="tx1"/>
                </a:solidFill>
                <a:effectLst/>
                <a:latin typeface="+mn-lt"/>
                <a:ea typeface="+mn-ea"/>
                <a:cs typeface="+mn-cs"/>
              </a:rPr>
              <a:t> how epidemic diseases spread when </a:t>
            </a:r>
            <a:r>
              <a:rPr lang="en-US" sz="1200" b="0" i="0" kern="1200" dirty="0" err="1">
                <a:solidFill>
                  <a:schemeClr val="tx1"/>
                </a:solidFill>
                <a:effectLst/>
                <a:latin typeface="+mn-lt"/>
                <a:ea typeface="+mn-ea"/>
                <a:cs typeface="+mn-cs"/>
              </a:rPr>
              <a:t>infectedby</a:t>
            </a:r>
            <a:r>
              <a:rPr lang="en-US" sz="1200" b="0" i="0" kern="1200" dirty="0">
                <a:solidFill>
                  <a:schemeClr val="tx1"/>
                </a:solidFill>
                <a:effectLst/>
                <a:latin typeface="+mn-lt"/>
                <a:ea typeface="+mn-ea"/>
                <a:cs typeface="+mn-cs"/>
              </a:rPr>
              <a:t> a virus; a cryptocurrency market may </a:t>
            </a:r>
            <a:r>
              <a:rPr lang="en-US" sz="1200" b="0" i="0" kern="1200" dirty="0" err="1">
                <a:solidFill>
                  <a:schemeClr val="tx1"/>
                </a:solidFill>
                <a:effectLst/>
                <a:latin typeface="+mn-lt"/>
                <a:ea typeface="+mn-ea"/>
                <a:cs typeface="+mn-cs"/>
              </a:rPr>
              <a:t>boomor</a:t>
            </a:r>
            <a:r>
              <a:rPr lang="en-US" sz="1200" b="0" i="0" kern="1200" dirty="0">
                <a:solidFill>
                  <a:schemeClr val="tx1"/>
                </a:solidFill>
                <a:effectLst/>
                <a:latin typeface="+mn-lt"/>
                <a:ea typeface="+mn-ea"/>
                <a:cs typeface="+mn-cs"/>
              </a:rPr>
              <a:t> burst when infected with an investment </a:t>
            </a:r>
            <a:r>
              <a:rPr lang="en-US" sz="1200" b="0" i="0" kern="1200" dirty="0" err="1">
                <a:solidFill>
                  <a:schemeClr val="tx1"/>
                </a:solidFill>
                <a:effectLst/>
                <a:latin typeface="+mn-lt"/>
                <a:ea typeface="+mn-ea"/>
                <a:cs typeface="+mn-cs"/>
              </a:rPr>
              <a:t>idea.In</a:t>
            </a:r>
            <a:r>
              <a:rPr lang="en-US" sz="1200" b="0" i="0" kern="1200" dirty="0">
                <a:solidFill>
                  <a:schemeClr val="tx1"/>
                </a:solidFill>
                <a:effectLst/>
                <a:latin typeface="+mn-lt"/>
                <a:ea typeface="+mn-ea"/>
                <a:cs typeface="+mn-cs"/>
              </a:rPr>
              <a:t> predicting such epidemic diseases, </a:t>
            </a:r>
            <a:r>
              <a:rPr lang="en-US" sz="1200" b="0" i="0" kern="1200" dirty="0" err="1">
                <a:solidFill>
                  <a:schemeClr val="tx1"/>
                </a:solidFill>
                <a:effectLst/>
                <a:latin typeface="+mn-lt"/>
                <a:ea typeface="+mn-ea"/>
                <a:cs typeface="+mn-cs"/>
              </a:rPr>
              <a:t>especiallyinfluenza</a:t>
            </a:r>
            <a:r>
              <a:rPr lang="en-US" sz="1200" b="0" i="0" kern="1200" dirty="0">
                <a:solidFill>
                  <a:schemeClr val="tx1"/>
                </a:solidFill>
                <a:effectLst/>
                <a:latin typeface="+mn-lt"/>
                <a:ea typeface="+mn-ea"/>
                <a:cs typeface="+mn-cs"/>
              </a:rPr>
              <a:t> monitoring, researchers utilized </a:t>
            </a:r>
            <a:r>
              <a:rPr lang="en-US" sz="1200" b="0" i="0" kern="1200" dirty="0" err="1">
                <a:solidFill>
                  <a:schemeClr val="tx1"/>
                </a:solidFill>
                <a:effectLst/>
                <a:latin typeface="+mn-lt"/>
                <a:ea typeface="+mn-ea"/>
                <a:cs typeface="+mn-cs"/>
              </a:rPr>
              <a:t>HiddenMarkov</a:t>
            </a:r>
            <a:r>
              <a:rPr lang="en-US" sz="1200" b="0" i="0" kern="1200" dirty="0">
                <a:solidFill>
                  <a:schemeClr val="tx1"/>
                </a:solidFill>
                <a:effectLst/>
                <a:latin typeface="+mn-lt"/>
                <a:ea typeface="+mn-ea"/>
                <a:cs typeface="+mn-cs"/>
              </a:rPr>
              <a:t> Model to detect the pandemic in an early</a:t>
            </a:r>
          </a:p>
          <a:p>
            <a:r>
              <a:rPr lang="en-US" sz="1200" b="0" i="0" kern="1200" dirty="0">
                <a:solidFill>
                  <a:schemeClr val="tx1"/>
                </a:solidFill>
                <a:effectLst/>
                <a:latin typeface="+mn-lt"/>
                <a:ea typeface="+mn-ea"/>
                <a:cs typeface="+mn-cs"/>
              </a:rPr>
              <a:t>stage (M. A. Martinez-</a:t>
            </a:r>
            <a:r>
              <a:rPr lang="en-US" sz="1200" b="0" i="0" kern="1200" dirty="0" err="1">
                <a:solidFill>
                  <a:schemeClr val="tx1"/>
                </a:solidFill>
                <a:effectLst/>
                <a:latin typeface="+mn-lt"/>
                <a:ea typeface="+mn-ea"/>
                <a:cs typeface="+mn-cs"/>
              </a:rPr>
              <a:t>Beneito</a:t>
            </a:r>
            <a:r>
              <a:rPr lang="en-US" sz="1200" b="0" i="0" kern="1200" dirty="0">
                <a:solidFill>
                  <a:schemeClr val="tx1"/>
                </a:solidFill>
                <a:effectLst/>
                <a:latin typeface="+mn-lt"/>
                <a:ea typeface="+mn-ea"/>
                <a:cs typeface="+mn-cs"/>
              </a:rPr>
              <a:t> and Lopez-Maside,2008).</a:t>
            </a:r>
          </a:p>
          <a:p>
            <a:endParaRPr lang="en-US" dirty="0"/>
          </a:p>
          <a:p>
            <a:endParaRPr lang="en-US" dirty="0"/>
          </a:p>
          <a:p>
            <a:r>
              <a:rPr lang="en-US" sz="1200" b="0" i="0" kern="1200" dirty="0">
                <a:solidFill>
                  <a:schemeClr val="tx1"/>
                </a:solidFill>
                <a:effectLst/>
                <a:latin typeface="+mn-lt"/>
                <a:ea typeface="+mn-ea"/>
                <a:cs typeface="+mn-cs"/>
              </a:rPr>
              <a:t>The intuition behind this project is to </a:t>
            </a:r>
            <a:r>
              <a:rPr lang="en-US" sz="1200" b="0" i="0" kern="1200" dirty="0" err="1">
                <a:solidFill>
                  <a:schemeClr val="tx1"/>
                </a:solidFill>
                <a:effectLst/>
                <a:latin typeface="+mn-lt"/>
                <a:ea typeface="+mn-ea"/>
                <a:cs typeface="+mn-cs"/>
              </a:rPr>
              <a:t>studythe</a:t>
            </a:r>
            <a:r>
              <a:rPr lang="en-US" sz="1200" b="0" i="0" kern="1200" dirty="0">
                <a:solidFill>
                  <a:schemeClr val="tx1"/>
                </a:solidFill>
                <a:effectLst/>
                <a:latin typeface="+mn-lt"/>
                <a:ea typeface="+mn-ea"/>
                <a:cs typeface="+mn-cs"/>
              </a:rPr>
              <a:t> application of previous works from epidemiol-</a:t>
            </a:r>
            <a:r>
              <a:rPr lang="en-US" sz="1200" b="0" i="0" kern="1200" dirty="0" err="1">
                <a:solidFill>
                  <a:schemeClr val="tx1"/>
                </a:solidFill>
                <a:effectLst/>
                <a:latin typeface="+mn-lt"/>
                <a:ea typeface="+mn-ea"/>
                <a:cs typeface="+mn-cs"/>
              </a:rPr>
              <a:t>ogy</a:t>
            </a:r>
            <a:r>
              <a:rPr lang="en-US" sz="1200" b="0" i="0" kern="1200" dirty="0">
                <a:solidFill>
                  <a:schemeClr val="tx1"/>
                </a:solidFill>
                <a:effectLst/>
                <a:latin typeface="+mn-lt"/>
                <a:ea typeface="+mn-ea"/>
                <a:cs typeface="+mn-cs"/>
              </a:rPr>
              <a:t> on different domains other than </a:t>
            </a:r>
            <a:r>
              <a:rPr lang="en-US" sz="1200" b="0" i="0" kern="1200" dirty="0" err="1">
                <a:solidFill>
                  <a:schemeClr val="tx1"/>
                </a:solidFill>
                <a:effectLst/>
                <a:latin typeface="+mn-lt"/>
                <a:ea typeface="+mn-ea"/>
                <a:cs typeface="+mn-cs"/>
              </a:rPr>
              <a:t>Epidemiology.This</a:t>
            </a:r>
            <a:r>
              <a:rPr lang="en-US" sz="1200" b="0" i="0" kern="1200" dirty="0">
                <a:solidFill>
                  <a:schemeClr val="tx1"/>
                </a:solidFill>
                <a:effectLst/>
                <a:latin typeface="+mn-lt"/>
                <a:ea typeface="+mn-ea"/>
                <a:cs typeface="+mn-cs"/>
              </a:rPr>
              <a:t> project aims to extend the idea of the </a:t>
            </a:r>
            <a:r>
              <a:rPr lang="en-US" sz="1200" b="0" i="0" kern="1200" dirty="0" err="1">
                <a:solidFill>
                  <a:schemeClr val="tx1"/>
                </a:solidFill>
                <a:effectLst/>
                <a:latin typeface="+mn-lt"/>
                <a:ea typeface="+mn-ea"/>
                <a:cs typeface="+mn-cs"/>
              </a:rPr>
              <a:t>hiddenMarkov</a:t>
            </a:r>
            <a:r>
              <a:rPr lang="en-US" sz="1200" b="0" i="0" kern="1200" dirty="0">
                <a:solidFill>
                  <a:schemeClr val="tx1"/>
                </a:solidFill>
                <a:effectLst/>
                <a:latin typeface="+mn-lt"/>
                <a:ea typeface="+mn-ea"/>
                <a:cs typeface="+mn-cs"/>
              </a:rPr>
              <a:t> model’s usage in the early detection of In-</a:t>
            </a:r>
            <a:r>
              <a:rPr lang="en-US" sz="1200" b="0" i="0" kern="1200" dirty="0" err="1">
                <a:solidFill>
                  <a:schemeClr val="tx1"/>
                </a:solidFill>
                <a:effectLst/>
                <a:latin typeface="+mn-lt"/>
                <a:ea typeface="+mn-ea"/>
                <a:cs typeface="+mn-cs"/>
              </a:rPr>
              <a:t>fluenza</a:t>
            </a:r>
            <a:r>
              <a:rPr lang="en-US" sz="1200" b="0" i="0" kern="1200" dirty="0">
                <a:solidFill>
                  <a:schemeClr val="tx1"/>
                </a:solidFill>
                <a:effectLst/>
                <a:latin typeface="+mn-lt"/>
                <a:ea typeface="+mn-ea"/>
                <a:cs typeface="+mn-cs"/>
              </a:rPr>
              <a:t> disease to the cryptocurrency market. </a:t>
            </a:r>
            <a:r>
              <a:rPr lang="en-US" sz="1200" b="0" i="0" kern="1200" dirty="0" err="1">
                <a:solidFill>
                  <a:schemeClr val="tx1"/>
                </a:solidFill>
                <a:effectLst/>
                <a:latin typeface="+mn-lt"/>
                <a:ea typeface="+mn-ea"/>
                <a:cs typeface="+mn-cs"/>
              </a:rPr>
              <a:t>Wechose</a:t>
            </a:r>
            <a:r>
              <a:rPr lang="en-US" sz="1200" b="0" i="0" kern="1200" dirty="0">
                <a:solidFill>
                  <a:schemeClr val="tx1"/>
                </a:solidFill>
                <a:effectLst/>
                <a:latin typeface="+mn-lt"/>
                <a:ea typeface="+mn-ea"/>
                <a:cs typeface="+mn-cs"/>
              </a:rPr>
              <a:t> the cryptocurrency market because there </a:t>
            </a:r>
            <a:r>
              <a:rPr lang="en-US" sz="1200" b="0" i="0" kern="1200" dirty="0" err="1">
                <a:solidFill>
                  <a:schemeClr val="tx1"/>
                </a:solidFill>
                <a:effectLst/>
                <a:latin typeface="+mn-lt"/>
                <a:ea typeface="+mn-ea"/>
                <a:cs typeface="+mn-cs"/>
              </a:rPr>
              <a:t>isa</a:t>
            </a:r>
            <a:r>
              <a:rPr lang="en-US" sz="1200" b="0" i="0" kern="1200" dirty="0">
                <a:solidFill>
                  <a:schemeClr val="tx1"/>
                </a:solidFill>
                <a:effectLst/>
                <a:latin typeface="+mn-lt"/>
                <a:ea typeface="+mn-ea"/>
                <a:cs typeface="+mn-cs"/>
              </a:rPr>
              <a:t> direct correlation as to how the price of a </a:t>
            </a:r>
            <a:r>
              <a:rPr lang="en-US" sz="1200" b="0" i="0" kern="1200" dirty="0" err="1">
                <a:solidFill>
                  <a:schemeClr val="tx1"/>
                </a:solidFill>
                <a:effectLst/>
                <a:latin typeface="+mn-lt"/>
                <a:ea typeface="+mn-ea"/>
                <a:cs typeface="+mn-cs"/>
              </a:rPr>
              <a:t>cryptomarket</a:t>
            </a:r>
            <a:r>
              <a:rPr lang="en-US" sz="1200" b="0" i="0" kern="1200" dirty="0">
                <a:solidFill>
                  <a:schemeClr val="tx1"/>
                </a:solidFill>
                <a:effectLst/>
                <a:latin typeface="+mn-lt"/>
                <a:ea typeface="+mn-ea"/>
                <a:cs typeface="+mn-cs"/>
              </a:rPr>
              <a:t> booms/bursts similar to an epidemic </a:t>
            </a:r>
            <a:r>
              <a:rPr lang="en-US" sz="1200" b="0" i="0" kern="1200" dirty="0" err="1">
                <a:solidFill>
                  <a:schemeClr val="tx1"/>
                </a:solidFill>
                <a:effectLst/>
                <a:latin typeface="+mn-lt"/>
                <a:ea typeface="+mn-ea"/>
                <a:cs typeface="+mn-cs"/>
              </a:rPr>
              <a:t>disease.The</a:t>
            </a:r>
            <a:r>
              <a:rPr lang="en-US" sz="1200" b="0" i="0" kern="1200" dirty="0">
                <a:solidFill>
                  <a:schemeClr val="tx1"/>
                </a:solidFill>
                <a:effectLst/>
                <a:latin typeface="+mn-lt"/>
                <a:ea typeface="+mn-ea"/>
                <a:cs typeface="+mn-cs"/>
              </a:rPr>
              <a:t> novelty of our idea is we want to show how pre-</a:t>
            </a:r>
            <a:r>
              <a:rPr lang="en-US" sz="1200" b="0" i="0" kern="1200" dirty="0" err="1">
                <a:solidFill>
                  <a:schemeClr val="tx1"/>
                </a:solidFill>
                <a:effectLst/>
                <a:latin typeface="+mn-lt"/>
                <a:ea typeface="+mn-ea"/>
                <a:cs typeface="+mn-cs"/>
              </a:rPr>
              <a:t>vious</a:t>
            </a:r>
            <a:r>
              <a:rPr lang="en-US" sz="1200" b="0" i="0" kern="1200" dirty="0">
                <a:solidFill>
                  <a:schemeClr val="tx1"/>
                </a:solidFill>
                <a:effectLst/>
                <a:latin typeface="+mn-lt"/>
                <a:ea typeface="+mn-ea"/>
                <a:cs typeface="+mn-cs"/>
              </a:rPr>
              <a:t> research work of unique mathematical mod-</a:t>
            </a:r>
            <a:r>
              <a:rPr lang="en-US" sz="1200" b="0" i="0" kern="1200" dirty="0" err="1">
                <a:solidFill>
                  <a:schemeClr val="tx1"/>
                </a:solidFill>
                <a:effectLst/>
                <a:latin typeface="+mn-lt"/>
                <a:ea typeface="+mn-ea"/>
                <a:cs typeface="+mn-cs"/>
              </a:rPr>
              <a:t>els</a:t>
            </a:r>
            <a:r>
              <a:rPr lang="en-US" sz="1200" b="0" i="0" kern="1200" dirty="0">
                <a:solidFill>
                  <a:schemeClr val="tx1"/>
                </a:solidFill>
                <a:effectLst/>
                <a:latin typeface="+mn-lt"/>
                <a:ea typeface="+mn-ea"/>
                <a:cs typeface="+mn-cs"/>
              </a:rPr>
              <a:t> in Epidemiology can easily extend to </a:t>
            </a:r>
            <a:r>
              <a:rPr lang="en-US" sz="1200" b="0" i="0" kern="1200" dirty="0" err="1">
                <a:solidFill>
                  <a:schemeClr val="tx1"/>
                </a:solidFill>
                <a:effectLst/>
                <a:latin typeface="+mn-lt"/>
                <a:ea typeface="+mn-ea"/>
                <a:cs typeface="+mn-cs"/>
              </a:rPr>
              <a:t>differentdomains</a:t>
            </a:r>
            <a:r>
              <a:rPr lang="en-US" sz="1200" b="0" i="0" kern="1200" dirty="0">
                <a:solidFill>
                  <a:schemeClr val="tx1"/>
                </a:solidFill>
                <a:effectLst/>
                <a:latin typeface="+mn-lt"/>
                <a:ea typeface="+mn-ea"/>
                <a:cs typeface="+mn-cs"/>
              </a:rPr>
              <a:t>. We also wish this project gives </a:t>
            </a:r>
            <a:r>
              <a:rPr lang="en-US" sz="1200" b="0" i="0" kern="1200" dirty="0" err="1">
                <a:solidFill>
                  <a:schemeClr val="tx1"/>
                </a:solidFill>
                <a:effectLst/>
                <a:latin typeface="+mn-lt"/>
                <a:ea typeface="+mn-ea"/>
                <a:cs typeface="+mn-cs"/>
              </a:rPr>
              <a:t>enoughmotivation</a:t>
            </a:r>
            <a:r>
              <a:rPr lang="en-US" sz="1200" b="0" i="0" kern="1200" dirty="0">
                <a:solidFill>
                  <a:schemeClr val="tx1"/>
                </a:solidFill>
                <a:effectLst/>
                <a:latin typeface="+mn-lt"/>
                <a:ea typeface="+mn-ea"/>
                <a:cs typeface="+mn-cs"/>
              </a:rPr>
              <a:t> to utilize the previous work done </a:t>
            </a:r>
            <a:r>
              <a:rPr lang="en-US" sz="1200" b="0" i="0" kern="1200" dirty="0" err="1">
                <a:solidFill>
                  <a:schemeClr val="tx1"/>
                </a:solidFill>
                <a:effectLst/>
                <a:latin typeface="+mn-lt"/>
                <a:ea typeface="+mn-ea"/>
                <a:cs typeface="+mn-cs"/>
              </a:rPr>
              <a:t>inepidemiology</a:t>
            </a:r>
            <a:r>
              <a:rPr lang="en-US" sz="1200" b="0" i="0" kern="1200" dirty="0">
                <a:solidFill>
                  <a:schemeClr val="tx1"/>
                </a:solidFill>
                <a:effectLst/>
                <a:latin typeface="+mn-lt"/>
                <a:ea typeface="+mn-ea"/>
                <a:cs typeface="+mn-cs"/>
              </a:rPr>
              <a:t> in various fields other than </a:t>
            </a:r>
            <a:r>
              <a:rPr lang="en-US" sz="1200" b="0" i="0" kern="1200" dirty="0" err="1">
                <a:solidFill>
                  <a:schemeClr val="tx1"/>
                </a:solidFill>
                <a:effectLst/>
                <a:latin typeface="+mn-lt"/>
                <a:ea typeface="+mn-ea"/>
                <a:cs typeface="+mn-cs"/>
              </a:rPr>
              <a:t>Epidemi</a:t>
            </a:r>
            <a:r>
              <a:rPr lang="en-US" sz="1200" b="0" i="0" kern="1200" dirty="0">
                <a:solidFill>
                  <a:schemeClr val="tx1"/>
                </a:solidFill>
                <a:effectLst/>
                <a:latin typeface="+mn-lt"/>
                <a:ea typeface="+mn-ea"/>
                <a:cs typeface="+mn-cs"/>
              </a:rPr>
              <a:t>-ology. A detailed approach and further </a:t>
            </a:r>
            <a:r>
              <a:rPr lang="en-US" sz="1200" b="0" i="0" kern="1200" dirty="0" err="1">
                <a:solidFill>
                  <a:schemeClr val="tx1"/>
                </a:solidFill>
                <a:effectLst/>
                <a:latin typeface="+mn-lt"/>
                <a:ea typeface="+mn-ea"/>
                <a:cs typeface="+mn-cs"/>
              </a:rPr>
              <a:t>practicaldetails</a:t>
            </a:r>
            <a:r>
              <a:rPr lang="en-US" sz="1200" b="0" i="0" kern="1200" dirty="0">
                <a:solidFill>
                  <a:schemeClr val="tx1"/>
                </a:solidFill>
                <a:effectLst/>
                <a:latin typeface="+mn-lt"/>
                <a:ea typeface="+mn-ea"/>
                <a:cs typeface="+mn-cs"/>
              </a:rPr>
              <a:t> about the project are discussed in the </a:t>
            </a:r>
            <a:r>
              <a:rPr lang="en-US" sz="1200" b="0" i="0" kern="1200" dirty="0" err="1">
                <a:solidFill>
                  <a:schemeClr val="tx1"/>
                </a:solidFill>
                <a:effectLst/>
                <a:latin typeface="+mn-lt"/>
                <a:ea typeface="+mn-ea"/>
                <a:cs typeface="+mn-cs"/>
              </a:rPr>
              <a:t>nextsection</a:t>
            </a:r>
            <a:endParaRPr lang="en-US" dirty="0"/>
          </a:p>
          <a:p>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3</a:t>
            </a:fld>
            <a:endParaRPr lang="en-US"/>
          </a:p>
        </p:txBody>
      </p:sp>
    </p:spTree>
    <p:extLst>
      <p:ext uri="{BB962C8B-B14F-4D97-AF65-F5344CB8AC3E}">
        <p14:creationId xmlns:p14="http://schemas.microsoft.com/office/powerpoint/2010/main" val="19661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 term ‘bubble’ is used in many areas (such as real estate, stocks, and commodities) it does not have a widely accepted definition. A price bubble may be separated into five phases </a:t>
            </a:r>
          </a:p>
          <a:p>
            <a:endParaRPr lang="en-US" dirty="0"/>
          </a:p>
          <a:p>
            <a:pPr marL="228600" indent="-228600">
              <a:buAutoNum type="arabicPeriod"/>
            </a:pPr>
            <a:r>
              <a:rPr lang="en-US" dirty="0"/>
              <a:t>displacement occurs—possibly a new technology or innovation. </a:t>
            </a:r>
          </a:p>
          <a:p>
            <a:pPr marL="228600" indent="-228600">
              <a:buAutoNum type="arabicPeriod"/>
            </a:pPr>
            <a:r>
              <a:rPr lang="en-US" dirty="0"/>
              <a:t>This leads to an initial boom phase characterized by increasing investment in the area. The asset price rises; slowly at first, but then increasingly quickly, increasing the excitement about the asset, </a:t>
            </a:r>
          </a:p>
          <a:p>
            <a:pPr marL="228600" indent="-228600">
              <a:buAutoNum type="arabicPeriod"/>
            </a:pPr>
            <a:r>
              <a:rPr lang="en-US" dirty="0"/>
              <a:t>which leads then to a euphoria phase in which there is frenzied trading in the now overvalued asset, and where prices increase more quickly. </a:t>
            </a:r>
          </a:p>
          <a:p>
            <a:pPr marL="228600" indent="-228600">
              <a:buAutoNum type="arabicPeriod"/>
            </a:pPr>
            <a:r>
              <a:rPr lang="en-US" dirty="0"/>
              <a:t>Over time more sophisticated investors start to reduce their positions (profit taking phase), but less sophisticated investors continue to buy.</a:t>
            </a:r>
          </a:p>
          <a:p>
            <a:pPr marL="228600" indent="-228600">
              <a:buAutoNum type="arabicPeriod"/>
            </a:pPr>
            <a:r>
              <a:rPr lang="en-US" dirty="0"/>
              <a:t>At some point price rises stall and a panic phase may follow, where a downward movement in prices causes worried investors to reduce their positions rapidly.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burst (panic) phase, though fitting with the metaphor of a bubble, is not essential to the formation of a bubble, and notes history shows this burst phase does not always occur, or if it does occur can be followed by a continued boom.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4</a:t>
            </a:fld>
            <a:endParaRPr lang="en-US"/>
          </a:p>
        </p:txBody>
      </p:sp>
    </p:spTree>
    <p:extLst>
      <p:ext uri="{BB962C8B-B14F-4D97-AF65-F5344CB8AC3E}">
        <p14:creationId xmlns:p14="http://schemas.microsoft.com/office/powerpoint/2010/main" val="106699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5</a:t>
            </a:fld>
            <a:endParaRPr lang="en-US"/>
          </a:p>
        </p:txBody>
      </p:sp>
    </p:spTree>
    <p:extLst>
      <p:ext uri="{BB962C8B-B14F-4D97-AF65-F5344CB8AC3E}">
        <p14:creationId xmlns:p14="http://schemas.microsoft.com/office/powerpoint/2010/main" val="304915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 experiment for starting the project </a:t>
            </a:r>
          </a:p>
        </p:txBody>
      </p:sp>
      <p:sp>
        <p:nvSpPr>
          <p:cNvPr id="4" name="Slide Number Placeholder 3"/>
          <p:cNvSpPr>
            <a:spLocks noGrp="1"/>
          </p:cNvSpPr>
          <p:nvPr>
            <p:ph type="sldNum" sz="quarter" idx="5"/>
          </p:nvPr>
        </p:nvSpPr>
        <p:spPr/>
        <p:txBody>
          <a:bodyPr/>
          <a:lstStyle/>
          <a:p>
            <a:fld id="{1784EAD7-D287-064F-8842-0087F3789568}" type="slidenum">
              <a:rPr lang="en-US" smtClean="0"/>
              <a:t>6</a:t>
            </a:fld>
            <a:endParaRPr lang="en-US"/>
          </a:p>
        </p:txBody>
      </p:sp>
    </p:spTree>
    <p:extLst>
      <p:ext uri="{BB962C8B-B14F-4D97-AF65-F5344CB8AC3E}">
        <p14:creationId xmlns:p14="http://schemas.microsoft.com/office/powerpoint/2010/main" val="427180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10</a:t>
            </a:fld>
            <a:endParaRPr lang="en-US"/>
          </a:p>
        </p:txBody>
      </p:sp>
    </p:spTree>
    <p:extLst>
      <p:ext uri="{BB962C8B-B14F-4D97-AF65-F5344CB8AC3E}">
        <p14:creationId xmlns:p14="http://schemas.microsoft.com/office/powerpoint/2010/main" val="106275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this, the readily available pre-</a:t>
            </a:r>
            <a:r>
              <a:rPr lang="en-US" sz="1200" b="0" i="0" kern="1200" dirty="0" err="1">
                <a:solidFill>
                  <a:schemeClr val="tx1"/>
                </a:solidFill>
                <a:effectLst/>
                <a:latin typeface="+mn-lt"/>
                <a:ea typeface="+mn-ea"/>
                <a:cs typeface="+mn-cs"/>
              </a:rPr>
              <a:t>processingpackages</a:t>
            </a:r>
            <a:r>
              <a:rPr lang="en-US" sz="1200" b="0" i="0" kern="1200" dirty="0">
                <a:solidFill>
                  <a:schemeClr val="tx1"/>
                </a:solidFill>
                <a:effectLst/>
                <a:latin typeface="+mn-lt"/>
                <a:ea typeface="+mn-ea"/>
                <a:cs typeface="+mn-cs"/>
              </a:rPr>
              <a:t> were used as well as regular </a:t>
            </a:r>
            <a:r>
              <a:rPr lang="en-US" sz="1200" b="0" i="0" kern="1200" dirty="0" err="1">
                <a:solidFill>
                  <a:schemeClr val="tx1"/>
                </a:solidFill>
                <a:effectLst/>
                <a:latin typeface="+mn-lt"/>
                <a:ea typeface="+mn-ea"/>
                <a:cs typeface="+mn-cs"/>
              </a:rPr>
              <a:t>expressions,to</a:t>
            </a:r>
            <a:r>
              <a:rPr lang="en-US" sz="1200" b="0" i="0" kern="1200" dirty="0">
                <a:solidFill>
                  <a:schemeClr val="tx1"/>
                </a:solidFill>
                <a:effectLst/>
                <a:latin typeface="+mn-lt"/>
                <a:ea typeface="+mn-ea"/>
                <a:cs typeface="+mn-cs"/>
              </a:rPr>
              <a:t> remove the tags , quotes and question </a:t>
            </a:r>
            <a:r>
              <a:rPr lang="en-US" sz="1200" b="0" i="0" kern="1200" dirty="0" err="1">
                <a:solidFill>
                  <a:schemeClr val="tx1"/>
                </a:solidFill>
                <a:effectLst/>
                <a:latin typeface="+mn-lt"/>
                <a:ea typeface="+mn-ea"/>
                <a:cs typeface="+mn-cs"/>
              </a:rPr>
              <a:t>marksas</a:t>
            </a:r>
            <a:r>
              <a:rPr lang="en-US" sz="1200" b="0" i="0" kern="1200" dirty="0">
                <a:solidFill>
                  <a:schemeClr val="tx1"/>
                </a:solidFill>
                <a:effectLst/>
                <a:latin typeface="+mn-lt"/>
                <a:ea typeface="+mn-ea"/>
                <a:cs typeface="+mn-cs"/>
              </a:rPr>
              <a:t> they cause biased results for sentiment </a:t>
            </a:r>
            <a:r>
              <a:rPr lang="en-US" sz="1200" b="0" i="0" kern="1200" dirty="0" err="1">
                <a:solidFill>
                  <a:schemeClr val="tx1"/>
                </a:solidFill>
                <a:effectLst/>
                <a:latin typeface="+mn-lt"/>
                <a:ea typeface="+mn-ea"/>
                <a:cs typeface="+mn-cs"/>
              </a:rPr>
              <a:t>analysis.We</a:t>
            </a:r>
            <a:r>
              <a:rPr lang="en-US" sz="1200" b="0" i="0" kern="1200" dirty="0">
                <a:solidFill>
                  <a:schemeClr val="tx1"/>
                </a:solidFill>
                <a:effectLst/>
                <a:latin typeface="+mn-lt"/>
                <a:ea typeface="+mn-ea"/>
                <a:cs typeface="+mn-cs"/>
              </a:rPr>
              <a:t> used the combined lexicon and rule-based </a:t>
            </a:r>
            <a:r>
              <a:rPr lang="en-US" sz="1200" b="0" i="0" kern="1200" dirty="0" err="1">
                <a:solidFill>
                  <a:schemeClr val="tx1"/>
                </a:solidFill>
                <a:effectLst/>
                <a:latin typeface="+mn-lt"/>
                <a:ea typeface="+mn-ea"/>
                <a:cs typeface="+mn-cs"/>
              </a:rPr>
              <a:t>sen-timent</a:t>
            </a:r>
            <a:r>
              <a:rPr lang="en-US" sz="1200" b="0" i="0" kern="1200" dirty="0">
                <a:solidFill>
                  <a:schemeClr val="tx1"/>
                </a:solidFill>
                <a:effectLst/>
                <a:latin typeface="+mn-lt"/>
                <a:ea typeface="+mn-ea"/>
                <a:cs typeface="+mn-cs"/>
              </a:rPr>
              <a:t> analytic software Valence Aware </a:t>
            </a:r>
            <a:r>
              <a:rPr lang="en-US" sz="1200" b="0" i="0" kern="1200" dirty="0" err="1">
                <a:solidFill>
                  <a:schemeClr val="tx1"/>
                </a:solidFill>
                <a:effectLst/>
                <a:latin typeface="+mn-lt"/>
                <a:ea typeface="+mn-ea"/>
                <a:cs typeface="+mn-cs"/>
              </a:rPr>
              <a:t>Dictionaryand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sEntiment</a:t>
            </a:r>
            <a:r>
              <a:rPr lang="en-US" sz="1200" b="0" i="0" kern="1200" dirty="0">
                <a:solidFill>
                  <a:schemeClr val="tx1"/>
                </a:solidFill>
                <a:effectLst/>
                <a:latin typeface="+mn-lt"/>
                <a:ea typeface="+mn-ea"/>
                <a:cs typeface="+mn-cs"/>
              </a:rPr>
              <a:t> Reasoner (VADER) [Hutto (2014)].It is capable of both, detecting the sentiment in-tensity in text and the polarity(positive, </a:t>
            </a:r>
            <a:r>
              <a:rPr lang="en-US" sz="1200" b="0" i="0" kern="1200" dirty="0" err="1">
                <a:solidFill>
                  <a:schemeClr val="tx1"/>
                </a:solidFill>
                <a:effectLst/>
                <a:latin typeface="+mn-lt"/>
                <a:ea typeface="+mn-ea"/>
                <a:cs typeface="+mn-cs"/>
              </a:rPr>
              <a:t>negative,neutral</a:t>
            </a:r>
            <a:r>
              <a:rPr lang="en-US" sz="1200" b="0" i="0" kern="1200" dirty="0">
                <a:solidFill>
                  <a:schemeClr val="tx1"/>
                </a:solidFill>
                <a:effectLst/>
                <a:latin typeface="+mn-lt"/>
                <a:ea typeface="+mn-ea"/>
                <a:cs typeface="+mn-cs"/>
              </a:rPr>
              <a:t>). Tweets with a positive opinion are as-signed Positive values while negative values </a:t>
            </a:r>
            <a:r>
              <a:rPr lang="en-US" sz="1200" b="0" i="0" kern="1200" dirty="0" err="1">
                <a:solidFill>
                  <a:schemeClr val="tx1"/>
                </a:solidFill>
                <a:effectLst/>
                <a:latin typeface="+mn-lt"/>
                <a:ea typeface="+mn-ea"/>
                <a:cs typeface="+mn-cs"/>
              </a:rPr>
              <a:t>areassigned</a:t>
            </a:r>
            <a:r>
              <a:rPr lang="en-US" sz="1200" b="0" i="0" kern="1200" dirty="0">
                <a:solidFill>
                  <a:schemeClr val="tx1"/>
                </a:solidFill>
                <a:effectLst/>
                <a:latin typeface="+mn-lt"/>
                <a:ea typeface="+mn-ea"/>
                <a:cs typeface="+mn-cs"/>
              </a:rPr>
              <a:t> to tweets with a negative opinion. </a:t>
            </a:r>
            <a:r>
              <a:rPr lang="en-US" sz="1200" b="0" i="0" kern="1200" dirty="0" err="1">
                <a:solidFill>
                  <a:schemeClr val="tx1"/>
                </a:solidFill>
                <a:effectLst/>
                <a:latin typeface="+mn-lt"/>
                <a:ea typeface="+mn-ea"/>
                <a:cs typeface="+mn-cs"/>
              </a:rPr>
              <a:t>Beingtailored</a:t>
            </a:r>
            <a:r>
              <a:rPr lang="en-US" sz="1200" b="0" i="0" kern="1200" dirty="0">
                <a:solidFill>
                  <a:schemeClr val="tx1"/>
                </a:solidFill>
                <a:effectLst/>
                <a:latin typeface="+mn-lt"/>
                <a:ea typeface="+mn-ea"/>
                <a:cs typeface="+mn-cs"/>
              </a:rPr>
              <a:t> explicitly to the sentiment of social </a:t>
            </a:r>
            <a:r>
              <a:rPr lang="en-US" sz="1200" b="0" i="0" kern="1200" dirty="0" err="1">
                <a:solidFill>
                  <a:schemeClr val="tx1"/>
                </a:solidFill>
                <a:effectLst/>
                <a:latin typeface="+mn-lt"/>
                <a:ea typeface="+mn-ea"/>
                <a:cs typeface="+mn-cs"/>
              </a:rPr>
              <a:t>media,VADER</a:t>
            </a:r>
            <a:r>
              <a:rPr lang="en-US" sz="1200" b="0" i="0" kern="1200" dirty="0">
                <a:solidFill>
                  <a:schemeClr val="tx1"/>
                </a:solidFill>
                <a:effectLst/>
                <a:latin typeface="+mn-lt"/>
                <a:ea typeface="+mn-ea"/>
                <a:cs typeface="+mn-cs"/>
              </a:rPr>
              <a:t> is generally expected to show positive re-</a:t>
            </a:r>
            <a:r>
              <a:rPr lang="en-US" sz="1200" b="0" i="0" kern="1200" dirty="0" err="1">
                <a:solidFill>
                  <a:schemeClr val="tx1"/>
                </a:solidFill>
                <a:effectLst/>
                <a:latin typeface="+mn-lt"/>
                <a:ea typeface="+mn-ea"/>
                <a:cs typeface="+mn-cs"/>
              </a:rPr>
              <a:t>sults</a:t>
            </a:r>
            <a:r>
              <a:rPr lang="en-US" sz="1200" b="0" i="0" kern="1200" dirty="0">
                <a:solidFill>
                  <a:schemeClr val="tx1"/>
                </a:solidFill>
                <a:effectLst/>
                <a:latin typeface="+mn-lt"/>
                <a:ea typeface="+mn-ea"/>
                <a:cs typeface="+mn-cs"/>
              </a:rPr>
              <a:t>. The polarity score is between -1 and 1, where-1 to 0 is negative, 0 to 1 is positive and 0 is neutral</a:t>
            </a:r>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11</a:t>
            </a:fld>
            <a:endParaRPr lang="en-US"/>
          </a:p>
        </p:txBody>
      </p:sp>
    </p:spTree>
    <p:extLst>
      <p:ext uri="{BB962C8B-B14F-4D97-AF65-F5344CB8AC3E}">
        <p14:creationId xmlns:p14="http://schemas.microsoft.com/office/powerpoint/2010/main" val="43818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 this experiment, we wish to achieve better </a:t>
            </a:r>
            <a:r>
              <a:rPr lang="en-US" sz="1200" b="0" i="0" kern="1200" dirty="0" err="1">
                <a:solidFill>
                  <a:schemeClr val="tx1"/>
                </a:solidFill>
                <a:effectLst/>
                <a:latin typeface="+mn-lt"/>
                <a:ea typeface="+mn-ea"/>
                <a:cs typeface="+mn-cs"/>
              </a:rPr>
              <a:t>predic-tion</a:t>
            </a:r>
            <a:r>
              <a:rPr lang="en-US" sz="1200" b="0" i="0" kern="1200" dirty="0">
                <a:solidFill>
                  <a:schemeClr val="tx1"/>
                </a:solidFill>
                <a:effectLst/>
                <a:latin typeface="+mn-lt"/>
                <a:ea typeface="+mn-ea"/>
                <a:cs typeface="+mn-cs"/>
              </a:rPr>
              <a:t> results using an HMM model. First, we </a:t>
            </a:r>
            <a:r>
              <a:rPr lang="en-US" sz="1200" b="0" i="0" kern="1200" dirty="0" err="1">
                <a:solidFill>
                  <a:schemeClr val="tx1"/>
                </a:solidFill>
                <a:effectLst/>
                <a:latin typeface="+mn-lt"/>
                <a:ea typeface="+mn-ea"/>
                <a:cs typeface="+mn-cs"/>
              </a:rPr>
              <a:t>usedtwitter</a:t>
            </a:r>
            <a:r>
              <a:rPr lang="en-US" sz="1200" b="0" i="0" kern="1200" dirty="0">
                <a:solidFill>
                  <a:schemeClr val="tx1"/>
                </a:solidFill>
                <a:effectLst/>
                <a:latin typeface="+mn-lt"/>
                <a:ea typeface="+mn-ea"/>
                <a:cs typeface="+mn-cs"/>
              </a:rPr>
              <a:t> positive sentiment to train the HMM </a:t>
            </a:r>
            <a:r>
              <a:rPr lang="en-US" sz="1200" b="0" i="0" kern="1200" dirty="0" err="1">
                <a:solidFill>
                  <a:schemeClr val="tx1"/>
                </a:solidFill>
                <a:effectLst/>
                <a:latin typeface="+mn-lt"/>
                <a:ea typeface="+mn-ea"/>
                <a:cs typeface="+mn-cs"/>
              </a:rPr>
              <a:t>modelwith</a:t>
            </a:r>
            <a:r>
              <a:rPr lang="en-US" sz="1200" b="0" i="0" kern="1200" dirty="0">
                <a:solidFill>
                  <a:schemeClr val="tx1"/>
                </a:solidFill>
                <a:effectLst/>
                <a:latin typeface="+mn-lt"/>
                <a:ea typeface="+mn-ea"/>
                <a:cs typeface="+mn-cs"/>
              </a:rPr>
              <a:t> five hidden states with each state represent-</a:t>
            </a:r>
            <a:r>
              <a:rPr lang="en-US" sz="1200" b="0" i="0" kern="1200" dirty="0" err="1">
                <a:solidFill>
                  <a:schemeClr val="tx1"/>
                </a:solidFill>
                <a:effectLst/>
                <a:latin typeface="+mn-lt"/>
                <a:ea typeface="+mn-ea"/>
                <a:cs typeface="+mn-cs"/>
              </a:rPr>
              <a:t>ing</a:t>
            </a:r>
            <a:r>
              <a:rPr lang="en-US" sz="1200" b="0" i="0" kern="1200" dirty="0">
                <a:solidFill>
                  <a:schemeClr val="tx1"/>
                </a:solidFill>
                <a:effectLst/>
                <a:latin typeface="+mn-lt"/>
                <a:ea typeface="+mn-ea"/>
                <a:cs typeface="+mn-cs"/>
              </a:rPr>
              <a:t> each stage in an crypto bubble. Since, </a:t>
            </a:r>
            <a:r>
              <a:rPr lang="en-US" sz="1200" b="0" i="0" kern="1200" dirty="0" err="1">
                <a:solidFill>
                  <a:schemeClr val="tx1"/>
                </a:solidFill>
                <a:effectLst/>
                <a:latin typeface="+mn-lt"/>
                <a:ea typeface="+mn-ea"/>
                <a:cs typeface="+mn-cs"/>
              </a:rPr>
              <a:t>HMMfollows</a:t>
            </a:r>
            <a:r>
              <a:rPr lang="en-US" sz="1200" b="0" i="0" kern="1200" dirty="0">
                <a:solidFill>
                  <a:schemeClr val="tx1"/>
                </a:solidFill>
                <a:effectLst/>
                <a:latin typeface="+mn-lt"/>
                <a:ea typeface="+mn-ea"/>
                <a:cs typeface="+mn-cs"/>
              </a:rPr>
              <a:t> expectation - maximization, we train </a:t>
            </a:r>
            <a:r>
              <a:rPr lang="en-US" sz="1200" b="0" i="0" kern="1200" dirty="0" err="1">
                <a:solidFill>
                  <a:schemeClr val="tx1"/>
                </a:solidFill>
                <a:effectLst/>
                <a:latin typeface="+mn-lt"/>
                <a:ea typeface="+mn-ea"/>
                <a:cs typeface="+mn-cs"/>
              </a:rPr>
              <a:t>themodel</a:t>
            </a:r>
            <a:r>
              <a:rPr lang="en-US" sz="1200" b="0" i="0" kern="1200" dirty="0">
                <a:solidFill>
                  <a:schemeClr val="tx1"/>
                </a:solidFill>
                <a:effectLst/>
                <a:latin typeface="+mn-lt"/>
                <a:ea typeface="+mn-ea"/>
                <a:cs typeface="+mn-cs"/>
              </a:rPr>
              <a:t> for different iterations to prevent it </a:t>
            </a:r>
            <a:r>
              <a:rPr lang="en-US" sz="1200" b="0" i="0" kern="1200" dirty="0" err="1">
                <a:solidFill>
                  <a:schemeClr val="tx1"/>
                </a:solidFill>
                <a:effectLst/>
                <a:latin typeface="+mn-lt"/>
                <a:ea typeface="+mn-ea"/>
                <a:cs typeface="+mn-cs"/>
              </a:rPr>
              <a:t>fromfalling</a:t>
            </a:r>
            <a:r>
              <a:rPr lang="en-US" sz="1200" b="0" i="0" kern="1200" dirty="0">
                <a:solidFill>
                  <a:schemeClr val="tx1"/>
                </a:solidFill>
                <a:effectLst/>
                <a:latin typeface="+mn-lt"/>
                <a:ea typeface="+mn-ea"/>
                <a:cs typeface="+mn-cs"/>
              </a:rPr>
              <a:t> into local maxima. After that, we trained an-other HMM model using twitter negative </a:t>
            </a:r>
            <a:r>
              <a:rPr lang="en-US" sz="1200" b="0" i="0" kern="1200" dirty="0" err="1">
                <a:solidFill>
                  <a:schemeClr val="tx1"/>
                </a:solidFill>
                <a:effectLst/>
                <a:latin typeface="+mn-lt"/>
                <a:ea typeface="+mn-ea"/>
                <a:cs typeface="+mn-cs"/>
              </a:rPr>
              <a:t>sentimentanalysis</a:t>
            </a:r>
            <a:r>
              <a:rPr lang="en-US" sz="1200" b="0" i="0" kern="1200" dirty="0">
                <a:solidFill>
                  <a:schemeClr val="tx1"/>
                </a:solidFill>
                <a:effectLst/>
                <a:latin typeface="+mn-lt"/>
                <a:ea typeface="+mn-ea"/>
                <a:cs typeface="+mn-cs"/>
              </a:rPr>
              <a:t>, we repeated the same steps as of </a:t>
            </a:r>
            <a:r>
              <a:rPr lang="en-US" sz="1200" b="0" i="0" kern="1200" dirty="0" err="1">
                <a:solidFill>
                  <a:schemeClr val="tx1"/>
                </a:solidFill>
                <a:effectLst/>
                <a:latin typeface="+mn-lt"/>
                <a:ea typeface="+mn-ea"/>
                <a:cs typeface="+mn-cs"/>
              </a:rPr>
              <a:t>positivesentiment</a:t>
            </a:r>
            <a:r>
              <a:rPr lang="en-US" sz="1200" b="0" i="0" kern="1200" dirty="0">
                <a:solidFill>
                  <a:schemeClr val="tx1"/>
                </a:solidFill>
                <a:effectLst/>
                <a:latin typeface="+mn-lt"/>
                <a:ea typeface="+mn-ea"/>
                <a:cs typeface="+mn-cs"/>
              </a:rPr>
              <a:t> HMM model to prevent it from </a:t>
            </a:r>
            <a:r>
              <a:rPr lang="en-US" sz="1200" b="0" i="0" kern="1200" dirty="0" err="1">
                <a:solidFill>
                  <a:schemeClr val="tx1"/>
                </a:solidFill>
                <a:effectLst/>
                <a:latin typeface="+mn-lt"/>
                <a:ea typeface="+mn-ea"/>
                <a:cs typeface="+mn-cs"/>
              </a:rPr>
              <a:t>fallinginto</a:t>
            </a:r>
            <a:r>
              <a:rPr lang="en-US" sz="1200" b="0" i="0" kern="1200" dirty="0">
                <a:solidFill>
                  <a:schemeClr val="tx1"/>
                </a:solidFill>
                <a:effectLst/>
                <a:latin typeface="+mn-lt"/>
                <a:ea typeface="+mn-ea"/>
                <a:cs typeface="+mn-cs"/>
              </a:rPr>
              <a:t> local maxima. After that we ran predictions </a:t>
            </a:r>
            <a:r>
              <a:rPr lang="en-US" sz="1200" b="0" i="0" kern="1200" dirty="0" err="1">
                <a:solidFill>
                  <a:schemeClr val="tx1"/>
                </a:solidFill>
                <a:effectLst/>
                <a:latin typeface="+mn-lt"/>
                <a:ea typeface="+mn-ea"/>
                <a:cs typeface="+mn-cs"/>
              </a:rPr>
              <a:t>onboth</a:t>
            </a:r>
            <a:r>
              <a:rPr lang="en-US" sz="1200" b="0" i="0" kern="1200" dirty="0">
                <a:solidFill>
                  <a:schemeClr val="tx1"/>
                </a:solidFill>
                <a:effectLst/>
                <a:latin typeface="+mn-lt"/>
                <a:ea typeface="+mn-ea"/>
                <a:cs typeface="+mn-cs"/>
              </a:rPr>
              <a:t> the models, the following results are </a:t>
            </a:r>
            <a:r>
              <a:rPr lang="en-US" sz="1200" b="0" i="0" kern="1200" dirty="0" err="1">
                <a:solidFill>
                  <a:schemeClr val="tx1"/>
                </a:solidFill>
                <a:effectLst/>
                <a:latin typeface="+mn-lt"/>
                <a:ea typeface="+mn-ea"/>
                <a:cs typeface="+mn-cs"/>
              </a:rPr>
              <a:t>plottedin</a:t>
            </a:r>
            <a:r>
              <a:rPr lang="en-US" sz="1200" b="0" i="0" kern="1200" dirty="0">
                <a:solidFill>
                  <a:schemeClr val="tx1"/>
                </a:solidFill>
                <a:effectLst/>
                <a:latin typeface="+mn-lt"/>
                <a:ea typeface="+mn-ea"/>
                <a:cs typeface="+mn-cs"/>
              </a:rPr>
              <a:t> figure 4</a:t>
            </a:r>
            <a:endParaRPr lang="en-US" dirty="0"/>
          </a:p>
        </p:txBody>
      </p:sp>
      <p:sp>
        <p:nvSpPr>
          <p:cNvPr id="4" name="Slide Number Placeholder 3"/>
          <p:cNvSpPr>
            <a:spLocks noGrp="1"/>
          </p:cNvSpPr>
          <p:nvPr>
            <p:ph type="sldNum" sz="quarter" idx="5"/>
          </p:nvPr>
        </p:nvSpPr>
        <p:spPr/>
        <p:txBody>
          <a:bodyPr/>
          <a:lstStyle/>
          <a:p>
            <a:fld id="{1784EAD7-D287-064F-8842-0087F3789568}" type="slidenum">
              <a:rPr lang="en-US" smtClean="0"/>
              <a:t>13</a:t>
            </a:fld>
            <a:endParaRPr lang="en-US"/>
          </a:p>
        </p:txBody>
      </p:sp>
    </p:spTree>
    <p:extLst>
      <p:ext uri="{BB962C8B-B14F-4D97-AF65-F5344CB8AC3E}">
        <p14:creationId xmlns:p14="http://schemas.microsoft.com/office/powerpoint/2010/main" val="30368454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12259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6E9DEC-419B-4CC5-A080-3B06BD5A8291}"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19988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84653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9212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0578ACC-22D6-47C1-A373-4FD133E34F3C}" type="datetimeFigureOut">
              <a:rPr lang="en-US" smtClean="0"/>
              <a:t>12/1/21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6737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75493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11570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99F462-093F-4566-844B-4C71F2739DA5}" type="datetimeFigureOut">
              <a:rPr lang="en-US" smtClean="0"/>
              <a:t>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363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92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12/1/21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60285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12/1/21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76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D6E9DEC-419B-4CC5-A080-3B06BD5A8291}" type="datetimeFigureOut">
              <a:rPr lang="en-US" smtClean="0"/>
              <a:t>12/1/21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101429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jpe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ov"/><Relationship Id="rId1" Type="http://schemas.microsoft.com/office/2007/relationships/media" Target="../media/media1.mov"/><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microsoft.com/office/2007/relationships/hdphoto" Target="../media/hdphoto2.wdp"/><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uv.es/mamtnez/Influenza.pdf" TargetMode="External"/><Relationship Id="rId5" Type="http://schemas.openxmlformats.org/officeDocument/2006/relationships/image" Target="../media/image1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3.wdp"/><Relationship Id="rId7" Type="http://schemas.openxmlformats.org/officeDocument/2006/relationships/diagramLayout" Target="../diagrams/layout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2.wdp"/><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hdphoto" Target="../media/hdphoto3.wdp"/><Relationship Id="rId7" Type="http://schemas.openxmlformats.org/officeDocument/2006/relationships/diagramLayout" Target="../diagrams/layout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2.wdp"/><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BFC5A06-ED2E-9A41-AAFB-D9E67C0B14BC}"/>
              </a:ext>
            </a:extLst>
          </p:cNvPr>
          <p:cNvSpPr>
            <a:spLocks noGrp="1"/>
          </p:cNvSpPr>
          <p:nvPr>
            <p:ph type="ctrTitle"/>
          </p:nvPr>
        </p:nvSpPr>
        <p:spPr>
          <a:xfrm>
            <a:off x="1051560" y="643468"/>
            <a:ext cx="9966960" cy="3592432"/>
          </a:xfrm>
        </p:spPr>
        <p:txBody>
          <a:bodyPr>
            <a:normAutofit/>
          </a:bodyPr>
          <a:lstStyle/>
          <a:p>
            <a:r>
              <a:rPr lang="en-US" sz="8900" dirty="0"/>
              <a:t>Predicting dogecoin price bubbles using epidemic modelling</a:t>
            </a:r>
          </a:p>
        </p:txBody>
      </p:sp>
      <p:sp>
        <p:nvSpPr>
          <p:cNvPr id="10" name="Rectangle 9">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82C4D30-58B9-A943-9A0B-9F3747C21ACB}"/>
              </a:ext>
            </a:extLst>
          </p:cNvPr>
          <p:cNvSpPr>
            <a:spLocks noGrp="1"/>
          </p:cNvSpPr>
          <p:nvPr>
            <p:ph type="subTitle" idx="1"/>
          </p:nvPr>
        </p:nvSpPr>
        <p:spPr>
          <a:xfrm>
            <a:off x="654720" y="5619991"/>
            <a:ext cx="7891272" cy="1069848"/>
          </a:xfrm>
        </p:spPr>
        <p:txBody>
          <a:bodyPr>
            <a:normAutofit/>
          </a:bodyPr>
          <a:lstStyle/>
          <a:p>
            <a:pPr>
              <a:spcAft>
                <a:spcPts val="600"/>
              </a:spcAft>
            </a:pPr>
            <a:r>
              <a:rPr lang="en-US" dirty="0">
                <a:solidFill>
                  <a:srgbClr val="000000"/>
                </a:solidFill>
              </a:rPr>
              <a:t>Garimendra Verma </a:t>
            </a:r>
          </a:p>
          <a:p>
            <a:pPr>
              <a:spcAft>
                <a:spcPts val="600"/>
              </a:spcAft>
            </a:pPr>
            <a:r>
              <a:rPr lang="en-US" dirty="0">
                <a:solidFill>
                  <a:srgbClr val="000000"/>
                </a:solidFill>
              </a:rPr>
              <a:t>Surya Teja </a:t>
            </a:r>
            <a:r>
              <a:rPr lang="en-US" dirty="0" err="1">
                <a:solidFill>
                  <a:srgbClr val="000000"/>
                </a:solidFill>
              </a:rPr>
              <a:t>Adluri</a:t>
            </a:r>
            <a:endParaRPr lang="en-US" dirty="0">
              <a:solidFill>
                <a:srgbClr val="000000"/>
              </a:solidFill>
            </a:endParaRPr>
          </a:p>
          <a:p>
            <a:pPr>
              <a:spcAft>
                <a:spcPts val="600"/>
              </a:spcAft>
            </a:pPr>
            <a:endParaRPr lang="en-US" dirty="0">
              <a:solidFill>
                <a:srgbClr val="000000"/>
              </a:solidFill>
            </a:endParaRPr>
          </a:p>
        </p:txBody>
      </p:sp>
      <p:grpSp>
        <p:nvGrpSpPr>
          <p:cNvPr id="12" name="Group 11">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6" name="Oval 12">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24" name="Picture 23" descr="Icon&#10;&#10;Description automatically generated">
            <a:extLst>
              <a:ext uri="{FF2B5EF4-FFF2-40B4-BE49-F238E27FC236}">
                <a16:creationId xmlns:a16="http://schemas.microsoft.com/office/drawing/2014/main" id="{F0B88997-40D9-AD40-8103-9F6B2F8D632D}"/>
              </a:ext>
            </a:extLst>
          </p:cNvPr>
          <p:cNvPicPr>
            <a:picLocks noChangeAspect="1"/>
          </p:cNvPicPr>
          <p:nvPr/>
        </p:nvPicPr>
        <p:blipFill rotWithShape="1">
          <a:blip r:embed="rId4"/>
          <a:srcRect l="18386" r="17157" b="882"/>
          <a:stretch/>
        </p:blipFill>
        <p:spPr>
          <a:xfrm>
            <a:off x="9671857" y="535377"/>
            <a:ext cx="2398223" cy="2458546"/>
          </a:xfrm>
          <a:prstGeom prst="rect">
            <a:avLst/>
          </a:prstGeom>
        </p:spPr>
      </p:pic>
      <p:sp>
        <p:nvSpPr>
          <p:cNvPr id="28" name="Subtitle 2">
            <a:extLst>
              <a:ext uri="{FF2B5EF4-FFF2-40B4-BE49-F238E27FC236}">
                <a16:creationId xmlns:a16="http://schemas.microsoft.com/office/drawing/2014/main" id="{054F852B-90B5-1C4D-B851-D868ACFF6601}"/>
              </a:ext>
            </a:extLst>
          </p:cNvPr>
          <p:cNvSpPr txBox="1">
            <a:spLocks/>
          </p:cNvSpPr>
          <p:nvPr/>
        </p:nvSpPr>
        <p:spPr>
          <a:xfrm>
            <a:off x="654720" y="4550143"/>
            <a:ext cx="7891272" cy="106984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spcAft>
                <a:spcPts val="600"/>
              </a:spcAft>
            </a:pPr>
            <a:r>
              <a:rPr lang="en-US" sz="3600" dirty="0"/>
              <a:t>A study on application of EPI research on Crypto domain</a:t>
            </a:r>
          </a:p>
          <a:p>
            <a:pPr>
              <a:spcAft>
                <a:spcPts val="600"/>
              </a:spcAft>
            </a:pPr>
            <a:endParaRPr lang="en-US" dirty="0">
              <a:solidFill>
                <a:srgbClr val="000000"/>
              </a:solidFill>
            </a:endParaRPr>
          </a:p>
        </p:txBody>
      </p:sp>
    </p:spTree>
    <p:extLst>
      <p:ext uri="{BB962C8B-B14F-4D97-AF65-F5344CB8AC3E}">
        <p14:creationId xmlns:p14="http://schemas.microsoft.com/office/powerpoint/2010/main" val="174740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4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4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28"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69">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2" name="Group 71">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73" name="Oval 72">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74" name="Oval 73">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76" name="Rectangle 75">
            <a:extLst>
              <a:ext uri="{FF2B5EF4-FFF2-40B4-BE49-F238E27FC236}">
                <a16:creationId xmlns:a16="http://schemas.microsoft.com/office/drawing/2014/main" id="{5AAA0D94-BFF0-44AF-9E04-13800A619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Rectangle 77">
            <a:extLst>
              <a:ext uri="{FF2B5EF4-FFF2-40B4-BE49-F238E27FC236}">
                <a16:creationId xmlns:a16="http://schemas.microsoft.com/office/drawing/2014/main" id="{4E0242FF-80FA-4D90-877A-E17E42240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Pipetting sample into multi well tray">
            <a:extLst>
              <a:ext uri="{FF2B5EF4-FFF2-40B4-BE49-F238E27FC236}">
                <a16:creationId xmlns:a16="http://schemas.microsoft.com/office/drawing/2014/main" id="{80898301-69E0-40C2-8675-0372169759D2}"/>
              </a:ext>
            </a:extLst>
          </p:cNvPr>
          <p:cNvPicPr>
            <a:picLocks noChangeAspect="1"/>
          </p:cNvPicPr>
          <p:nvPr/>
        </p:nvPicPr>
        <p:blipFill rotWithShape="1">
          <a:blip r:embed="rId7"/>
          <a:srcRect l="19705" r="19707" b="2"/>
          <a:stretch/>
        </p:blipFill>
        <p:spPr>
          <a:xfrm>
            <a:off x="918124" y="1111504"/>
            <a:ext cx="3723212" cy="4578096"/>
          </a:xfrm>
          <a:prstGeom prst="rect">
            <a:avLst/>
          </a:prstGeom>
        </p:spPr>
      </p:pic>
      <p:sp>
        <p:nvSpPr>
          <p:cNvPr id="80" name="Rectangle 79">
            <a:extLst>
              <a:ext uri="{FF2B5EF4-FFF2-40B4-BE49-F238E27FC236}">
                <a16:creationId xmlns:a16="http://schemas.microsoft.com/office/drawing/2014/main" id="{1B92E287-CC3E-48F7-B435-D232FB900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419E7-88B6-3E49-8871-DEEF7AA8DEB1}"/>
              </a:ext>
            </a:extLst>
          </p:cNvPr>
          <p:cNvSpPr>
            <a:spLocks noGrp="1"/>
          </p:cNvSpPr>
          <p:nvPr>
            <p:ph type="title"/>
          </p:nvPr>
        </p:nvSpPr>
        <p:spPr>
          <a:xfrm>
            <a:off x="4961376" y="1432223"/>
            <a:ext cx="6057144" cy="3357976"/>
          </a:xfrm>
        </p:spPr>
        <p:txBody>
          <a:bodyPr vert="horz" lIns="91440" tIns="45720" rIns="91440" bIns="45720" rtlCol="0" anchor="ctr">
            <a:normAutofit/>
          </a:bodyPr>
          <a:lstStyle/>
          <a:p>
            <a:pPr>
              <a:lnSpc>
                <a:spcPct val="80000"/>
              </a:lnSpc>
            </a:pPr>
            <a:r>
              <a:rPr lang="en-US" sz="8000" dirty="0">
                <a:blipFill dpi="0" rotWithShape="1">
                  <a:blip r:embed="rId5"/>
                  <a:srcRect/>
                  <a:tile tx="6350" ty="-127000" sx="65000" sy="64000" flip="none" algn="tl"/>
                </a:blipFill>
              </a:rPr>
              <a:t>EXPERIMENTs and results</a:t>
            </a:r>
          </a:p>
        </p:txBody>
      </p:sp>
      <p:sp>
        <p:nvSpPr>
          <p:cNvPr id="82" name="Rectangle 81">
            <a:extLst>
              <a:ext uri="{FF2B5EF4-FFF2-40B4-BE49-F238E27FC236}">
                <a16:creationId xmlns:a16="http://schemas.microsoft.com/office/drawing/2014/main" id="{B354BB7A-6D45-494D-90A8-2F497C01F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A12E4495-24BE-4FFE-91E5-5BA7727EF1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85" name="Oval 84">
              <a:extLst>
                <a:ext uri="{FF2B5EF4-FFF2-40B4-BE49-F238E27FC236}">
                  <a16:creationId xmlns:a16="http://schemas.microsoft.com/office/drawing/2014/main" id="{C71644A3-12B1-4F51-BB08-FDD391EF5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6" name="Oval 85">
              <a:extLst>
                <a:ext uri="{FF2B5EF4-FFF2-40B4-BE49-F238E27FC236}">
                  <a16:creationId xmlns:a16="http://schemas.microsoft.com/office/drawing/2014/main" id="{1A6658C1-CF92-4E90-A775-D0D64A3D3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2465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F3D7A-9960-E947-A90D-D661541D693D}"/>
              </a:ext>
            </a:extLst>
          </p:cNvPr>
          <p:cNvSpPr>
            <a:spLocks noGrp="1"/>
          </p:cNvSpPr>
          <p:nvPr>
            <p:ph type="title"/>
          </p:nvPr>
        </p:nvSpPr>
        <p:spPr>
          <a:xfrm>
            <a:off x="1286934" y="1465790"/>
            <a:ext cx="3860798" cy="3941345"/>
          </a:xfrm>
        </p:spPr>
        <p:txBody>
          <a:bodyPr>
            <a:normAutofit/>
          </a:bodyPr>
          <a:lstStyle/>
          <a:p>
            <a:r>
              <a:rPr lang="en-US" sz="6000" dirty="0"/>
              <a:t>Sentiment analysis on twitter data</a:t>
            </a:r>
          </a:p>
        </p:txBody>
      </p:sp>
      <p:sp>
        <p:nvSpPr>
          <p:cNvPr id="3" name="Content Placeholder 2">
            <a:extLst>
              <a:ext uri="{FF2B5EF4-FFF2-40B4-BE49-F238E27FC236}">
                <a16:creationId xmlns:a16="http://schemas.microsoft.com/office/drawing/2014/main" id="{0529D22B-2237-ED4D-B007-2679B8C2A860}"/>
              </a:ext>
            </a:extLst>
          </p:cNvPr>
          <p:cNvSpPr>
            <a:spLocks noGrp="1"/>
          </p:cNvSpPr>
          <p:nvPr>
            <p:ph idx="1"/>
          </p:nvPr>
        </p:nvSpPr>
        <p:spPr>
          <a:xfrm>
            <a:off x="6417733" y="1359090"/>
            <a:ext cx="5132665" cy="4048046"/>
          </a:xfrm>
        </p:spPr>
        <p:txBody>
          <a:bodyPr anchor="ctr">
            <a:normAutofit/>
          </a:bodyPr>
          <a:lstStyle/>
          <a:p>
            <a:r>
              <a:rPr lang="en-US" dirty="0"/>
              <a:t>Removal of duplicate tweets and converting the text to lowercase</a:t>
            </a:r>
          </a:p>
          <a:p>
            <a:r>
              <a:rPr lang="en-US" dirty="0"/>
              <a:t>Tokenizing the data and removing </a:t>
            </a:r>
            <a:r>
              <a:rPr lang="en-US" dirty="0" err="1"/>
              <a:t>stopwords</a:t>
            </a:r>
            <a:endParaRPr lang="en-US" dirty="0"/>
          </a:p>
          <a:p>
            <a:r>
              <a:rPr lang="en-US" dirty="0"/>
              <a:t>Lemmatizing and stemming</a:t>
            </a:r>
          </a:p>
          <a:p>
            <a:r>
              <a:rPr lang="en-US" dirty="0"/>
              <a:t>Removing the symbols and special characters</a:t>
            </a:r>
          </a:p>
        </p:txBody>
      </p:sp>
      <p:sp>
        <p:nvSpPr>
          <p:cNvPr id="14"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13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F67EDE6-06FB-A84B-BFB3-1729803854DF}"/>
              </a:ext>
            </a:extLst>
          </p:cNvPr>
          <p:cNvSpPr>
            <a:spLocks noGrp="1"/>
          </p:cNvSpPr>
          <p:nvPr>
            <p:ph type="title"/>
          </p:nvPr>
        </p:nvSpPr>
        <p:spPr>
          <a:xfrm>
            <a:off x="1069848" y="484632"/>
            <a:ext cx="10058400" cy="1609344"/>
          </a:xfrm>
        </p:spPr>
        <p:txBody>
          <a:bodyPr>
            <a:normAutofit/>
          </a:bodyPr>
          <a:lstStyle/>
          <a:p>
            <a:r>
              <a:rPr lang="en-US" dirty="0"/>
              <a:t>sentiment scores vs dogecoin </a:t>
            </a:r>
          </a:p>
        </p:txBody>
      </p:sp>
      <p:pic>
        <p:nvPicPr>
          <p:cNvPr id="5" name="Content Placeholder 4" descr="Chart, histogram&#10;&#10;Description automatically generated">
            <a:extLst>
              <a:ext uri="{FF2B5EF4-FFF2-40B4-BE49-F238E27FC236}">
                <a16:creationId xmlns:a16="http://schemas.microsoft.com/office/drawing/2014/main" id="{4B1B822A-14B0-4B4A-987E-0FE758F6D1C6}"/>
              </a:ext>
            </a:extLst>
          </p:cNvPr>
          <p:cNvPicPr>
            <a:picLocks noChangeAspect="1"/>
          </p:cNvPicPr>
          <p:nvPr/>
        </p:nvPicPr>
        <p:blipFill rotWithShape="1">
          <a:blip r:embed="rId4"/>
          <a:srcRect r="-54" b="1"/>
          <a:stretch/>
        </p:blipFill>
        <p:spPr>
          <a:xfrm>
            <a:off x="556599" y="2265041"/>
            <a:ext cx="5759549" cy="3907158"/>
          </a:xfrm>
          <a:prstGeom prst="rect">
            <a:avLst/>
          </a:prstGeom>
        </p:spPr>
      </p:pic>
      <p:sp>
        <p:nvSpPr>
          <p:cNvPr id="9" name="Content Placeholder 8">
            <a:extLst>
              <a:ext uri="{FF2B5EF4-FFF2-40B4-BE49-F238E27FC236}">
                <a16:creationId xmlns:a16="http://schemas.microsoft.com/office/drawing/2014/main" id="{6C2F310F-8FF9-4899-8095-8D92D67B1E48}"/>
              </a:ext>
            </a:extLst>
          </p:cNvPr>
          <p:cNvSpPr>
            <a:spLocks noGrp="1"/>
          </p:cNvSpPr>
          <p:nvPr>
            <p:ph idx="1"/>
          </p:nvPr>
        </p:nvSpPr>
        <p:spPr>
          <a:xfrm>
            <a:off x="6496216" y="2320412"/>
            <a:ext cx="4632031" cy="3851787"/>
          </a:xfrm>
        </p:spPr>
        <p:txBody>
          <a:bodyPr anchor="ctr">
            <a:normAutofit/>
          </a:bodyPr>
          <a:lstStyle/>
          <a:p>
            <a:r>
              <a:rPr lang="en-US" dirty="0"/>
              <a:t>Sentiment scores were compared against the doge coin prices. </a:t>
            </a:r>
          </a:p>
          <a:p>
            <a:r>
              <a:rPr lang="en-US" dirty="0"/>
              <a:t>It’s hard to predict the prices solely based on the twitter sentiment scores since correlation is less. </a:t>
            </a:r>
          </a:p>
          <a:p>
            <a:r>
              <a:rPr lang="en-US" dirty="0"/>
              <a:t>Dogecoin follows an epidemic like pattern for the given time frame.</a:t>
            </a:r>
          </a:p>
          <a:p>
            <a:r>
              <a:rPr lang="en-US" dirty="0"/>
              <a:t>Need of an epidemic model can be inferred from this experiment.</a:t>
            </a:r>
          </a:p>
          <a:p>
            <a:endParaRPr lang="en-US" dirty="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7" name="Straight Arrow Connector 6">
            <a:extLst>
              <a:ext uri="{FF2B5EF4-FFF2-40B4-BE49-F238E27FC236}">
                <a16:creationId xmlns:a16="http://schemas.microsoft.com/office/drawing/2014/main" id="{33658AB4-A66C-E84E-BF69-BCB7DC923095}"/>
              </a:ext>
            </a:extLst>
          </p:cNvPr>
          <p:cNvCxnSpPr/>
          <p:nvPr/>
        </p:nvCxnSpPr>
        <p:spPr>
          <a:xfrm flipH="1">
            <a:off x="3436374" y="3082413"/>
            <a:ext cx="442452" cy="19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CA1DDF-CBB6-1B44-AFC6-92CCFB54CD9A}"/>
              </a:ext>
            </a:extLst>
          </p:cNvPr>
          <p:cNvSpPr txBox="1"/>
          <p:nvPr/>
        </p:nvSpPr>
        <p:spPr>
          <a:xfrm>
            <a:off x="3878826" y="2882854"/>
            <a:ext cx="1332411" cy="369332"/>
          </a:xfrm>
          <a:prstGeom prst="rect">
            <a:avLst/>
          </a:prstGeom>
          <a:noFill/>
        </p:spPr>
        <p:txBody>
          <a:bodyPr wrap="square" rtlCol="0">
            <a:spAutoFit/>
          </a:bodyPr>
          <a:lstStyle/>
          <a:p>
            <a:r>
              <a:rPr lang="en-US" dirty="0"/>
              <a:t>Doge Coin</a:t>
            </a:r>
          </a:p>
        </p:txBody>
      </p:sp>
    </p:spTree>
    <p:extLst>
      <p:ext uri="{BB962C8B-B14F-4D97-AF65-F5344CB8AC3E}">
        <p14:creationId xmlns:p14="http://schemas.microsoft.com/office/powerpoint/2010/main" val="168096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6746FF-BD32-5742-AF5D-17CC78B8BCB0}"/>
              </a:ext>
            </a:extLst>
          </p:cNvPr>
          <p:cNvSpPr>
            <a:spLocks noGrp="1"/>
          </p:cNvSpPr>
          <p:nvPr>
            <p:ph type="title"/>
          </p:nvPr>
        </p:nvSpPr>
        <p:spPr>
          <a:xfrm>
            <a:off x="1069848" y="484632"/>
            <a:ext cx="10058400" cy="1609344"/>
          </a:xfrm>
        </p:spPr>
        <p:txBody>
          <a:bodyPr>
            <a:normAutofit/>
          </a:bodyPr>
          <a:lstStyle/>
          <a:p>
            <a:r>
              <a:rPr lang="en-US" dirty="0"/>
              <a:t>HMM on SOCIAL MEDIA ANALYSIS</a:t>
            </a:r>
          </a:p>
        </p:txBody>
      </p:sp>
      <p:pic>
        <p:nvPicPr>
          <p:cNvPr id="6" name="Content Placeholder 5" descr="A picture containing chart&#10;&#10;Description automatically generated">
            <a:extLst>
              <a:ext uri="{FF2B5EF4-FFF2-40B4-BE49-F238E27FC236}">
                <a16:creationId xmlns:a16="http://schemas.microsoft.com/office/drawing/2014/main" id="{E8326113-66B4-4245-AFC1-54FEC50C1E0B}"/>
              </a:ext>
            </a:extLst>
          </p:cNvPr>
          <p:cNvPicPr>
            <a:picLocks noChangeAspect="1"/>
          </p:cNvPicPr>
          <p:nvPr/>
        </p:nvPicPr>
        <p:blipFill rotWithShape="1">
          <a:blip r:embed="rId5"/>
          <a:srcRect l="1465" r="-577" b="1"/>
          <a:stretch/>
        </p:blipFill>
        <p:spPr>
          <a:xfrm>
            <a:off x="790891" y="2265041"/>
            <a:ext cx="5705325" cy="3907158"/>
          </a:xfrm>
          <a:prstGeom prst="rect">
            <a:avLst/>
          </a:prstGeom>
        </p:spPr>
      </p:pic>
      <p:sp>
        <p:nvSpPr>
          <p:cNvPr id="22" name="Content Placeholder 21">
            <a:extLst>
              <a:ext uri="{FF2B5EF4-FFF2-40B4-BE49-F238E27FC236}">
                <a16:creationId xmlns:a16="http://schemas.microsoft.com/office/drawing/2014/main" id="{913DADAF-41ED-4688-B0D3-255B925E2C7C}"/>
              </a:ext>
            </a:extLst>
          </p:cNvPr>
          <p:cNvSpPr>
            <a:spLocks noGrp="1"/>
          </p:cNvSpPr>
          <p:nvPr>
            <p:ph idx="1"/>
          </p:nvPr>
        </p:nvSpPr>
        <p:spPr>
          <a:xfrm>
            <a:off x="6496216" y="2320412"/>
            <a:ext cx="4632031" cy="3851787"/>
          </a:xfrm>
        </p:spPr>
        <p:txBody>
          <a:bodyPr anchor="ctr">
            <a:normAutofit/>
          </a:bodyPr>
          <a:lstStyle/>
          <a:p>
            <a:r>
              <a:rPr lang="en-US" dirty="0"/>
              <a:t>Train HMM using both positive and negative twitter sentiments separately.</a:t>
            </a:r>
          </a:p>
          <a:p>
            <a:r>
              <a:rPr lang="en-US" dirty="0"/>
              <a:t>Repeated the training for several iterations to prevent it from falling into local maxima</a:t>
            </a:r>
          </a:p>
          <a:p>
            <a:r>
              <a:rPr lang="en-US" dirty="0"/>
              <a:t>Shows positive correlation with dogecoin prices in determining the epidemic stages </a:t>
            </a:r>
          </a:p>
          <a:p>
            <a:r>
              <a:rPr lang="en-US" dirty="0"/>
              <a:t>Clearly, early detection of boom and burst cycles in Dogecoin prices is possible</a:t>
            </a:r>
          </a:p>
          <a:p>
            <a:endParaRPr lang="en-US" dirty="0"/>
          </a:p>
        </p:txBody>
      </p:sp>
      <p:sp>
        <p:nvSpPr>
          <p:cNvPr id="33" name="Oval 3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68237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A81A54-0F42-3D48-BA2F-928779C59584}"/>
              </a:ext>
            </a:extLst>
          </p:cNvPr>
          <p:cNvSpPr>
            <a:spLocks noGrp="1"/>
          </p:cNvSpPr>
          <p:nvPr>
            <p:ph type="title"/>
          </p:nvPr>
        </p:nvSpPr>
        <p:spPr>
          <a:xfrm>
            <a:off x="1069848" y="484632"/>
            <a:ext cx="10058400" cy="1609344"/>
          </a:xfrm>
        </p:spPr>
        <p:txBody>
          <a:bodyPr>
            <a:normAutofit/>
          </a:bodyPr>
          <a:lstStyle/>
          <a:p>
            <a:r>
              <a:rPr lang="en-US" dirty="0"/>
              <a:t>HMM on US INFLUENZA &amp; COVID DATA</a:t>
            </a:r>
          </a:p>
        </p:txBody>
      </p:sp>
      <p:pic>
        <p:nvPicPr>
          <p:cNvPr id="5" name="Content Placeholder 4" descr="Chart, histogram&#10;&#10;Description automatically generated">
            <a:extLst>
              <a:ext uri="{FF2B5EF4-FFF2-40B4-BE49-F238E27FC236}">
                <a16:creationId xmlns:a16="http://schemas.microsoft.com/office/drawing/2014/main" id="{47863701-5B4F-F841-9A7D-90BED50236CA}"/>
              </a:ext>
            </a:extLst>
          </p:cNvPr>
          <p:cNvPicPr>
            <a:picLocks noChangeAspect="1"/>
          </p:cNvPicPr>
          <p:nvPr/>
        </p:nvPicPr>
        <p:blipFill rotWithShape="1">
          <a:blip r:embed="rId4"/>
          <a:srcRect l="5654" r="-791" b="1"/>
          <a:stretch/>
        </p:blipFill>
        <p:spPr>
          <a:xfrm>
            <a:off x="1007196" y="2265037"/>
            <a:ext cx="5334610" cy="3907158"/>
          </a:xfrm>
          <a:prstGeom prst="rect">
            <a:avLst/>
          </a:prstGeom>
        </p:spPr>
      </p:pic>
      <p:sp>
        <p:nvSpPr>
          <p:cNvPr id="22" name="Content Placeholder 21">
            <a:extLst>
              <a:ext uri="{FF2B5EF4-FFF2-40B4-BE49-F238E27FC236}">
                <a16:creationId xmlns:a16="http://schemas.microsoft.com/office/drawing/2014/main" id="{2BCBA615-1A08-4947-82BC-4A9E5A1EC6E3}"/>
              </a:ext>
            </a:extLst>
          </p:cNvPr>
          <p:cNvSpPr>
            <a:spLocks noGrp="1"/>
          </p:cNvSpPr>
          <p:nvPr>
            <p:ph idx="1"/>
          </p:nvPr>
        </p:nvSpPr>
        <p:spPr>
          <a:xfrm>
            <a:off x="6496216" y="2320412"/>
            <a:ext cx="4632031" cy="3851787"/>
          </a:xfrm>
        </p:spPr>
        <p:txBody>
          <a:bodyPr anchor="ctr">
            <a:normAutofit lnSpcReduction="10000"/>
          </a:bodyPr>
          <a:lstStyle/>
          <a:p>
            <a:r>
              <a:rPr lang="en-US" dirty="0"/>
              <a:t>We trained two separate HMM models for both Covid and Influenza data.</a:t>
            </a:r>
          </a:p>
          <a:p>
            <a:r>
              <a:rPr lang="en-US" dirty="0"/>
              <a:t>First, a new HMM model is created with hidden states, then covid new infections data from the same period of 6 months is trained on it</a:t>
            </a:r>
          </a:p>
          <a:p>
            <a:r>
              <a:rPr lang="en-US" dirty="0"/>
              <a:t>Similarly influenza data for six months is collected and trained using HMM to detect hidden stages in the infections.</a:t>
            </a:r>
          </a:p>
          <a:p>
            <a:r>
              <a:rPr lang="en-US" dirty="0"/>
              <a:t>No effect on Doge Coin prices from epidemic signals directly.</a:t>
            </a:r>
          </a:p>
        </p:txBody>
      </p:sp>
      <p:sp>
        <p:nvSpPr>
          <p:cNvPr id="33" name="Oval 3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1551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20B3FED-761B-E54C-B41C-3D320FD62D9F}"/>
              </a:ext>
            </a:extLst>
          </p:cNvPr>
          <p:cNvSpPr>
            <a:spLocks noGrp="1"/>
          </p:cNvSpPr>
          <p:nvPr>
            <p:ph type="title"/>
          </p:nvPr>
        </p:nvSpPr>
        <p:spPr>
          <a:xfrm>
            <a:off x="1069848" y="484632"/>
            <a:ext cx="10058400" cy="1609344"/>
          </a:xfrm>
        </p:spPr>
        <p:txBody>
          <a:bodyPr>
            <a:normAutofit/>
          </a:bodyPr>
          <a:lstStyle/>
          <a:p>
            <a:r>
              <a:rPr lang="en-US" dirty="0"/>
              <a:t>Conclusions </a:t>
            </a:r>
          </a:p>
        </p:txBody>
      </p:sp>
      <p:sp>
        <p:nvSpPr>
          <p:cNvPr id="3" name="Content Placeholder 2">
            <a:extLst>
              <a:ext uri="{FF2B5EF4-FFF2-40B4-BE49-F238E27FC236}">
                <a16:creationId xmlns:a16="http://schemas.microsoft.com/office/drawing/2014/main" id="{CC8E304A-9386-BC47-893A-82E66A0D075A}"/>
              </a:ext>
            </a:extLst>
          </p:cNvPr>
          <p:cNvSpPr>
            <a:spLocks noGrp="1"/>
          </p:cNvSpPr>
          <p:nvPr>
            <p:ph idx="1"/>
          </p:nvPr>
        </p:nvSpPr>
        <p:spPr>
          <a:xfrm>
            <a:off x="1069848" y="2320412"/>
            <a:ext cx="10058400" cy="3851787"/>
          </a:xfrm>
        </p:spPr>
        <p:txBody>
          <a:bodyPr>
            <a:normAutofit/>
          </a:bodyPr>
          <a:lstStyle/>
          <a:p>
            <a:r>
              <a:rPr lang="en-US" dirty="0"/>
              <a:t>Highlights how the techniques of epi-demic detection can be applied to Tweets for prediction of the Cryptocurrency price bubbles.</a:t>
            </a:r>
          </a:p>
          <a:p>
            <a:r>
              <a:rPr lang="en-US" dirty="0"/>
              <a:t>Like the spread of an infectious disease , ideas of investments also spread and form bubbles.</a:t>
            </a:r>
          </a:p>
          <a:p>
            <a:r>
              <a:rPr lang="en-US" dirty="0"/>
              <a:t>Epidemic and non-epidemic stages were learned and classified by the model.</a:t>
            </a:r>
          </a:p>
          <a:p>
            <a:r>
              <a:rPr lang="en-US" dirty="0"/>
              <a:t>Strong correlation between the </a:t>
            </a:r>
            <a:r>
              <a:rPr lang="en-US" dirty="0" err="1"/>
              <a:t>DogeCoin</a:t>
            </a:r>
            <a:r>
              <a:rPr lang="en-US" dirty="0"/>
              <a:t> prices and the behavior expressed by users on the internet while COVID and Influenza infections prove to be less useful. </a:t>
            </a: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3919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4">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6">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28">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3" name="Group 30">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2" name="Oval 31">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3" name="Oval 32">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4" name="Rectangle 34">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0" descr="Question mark on green pastel background">
            <a:extLst>
              <a:ext uri="{FF2B5EF4-FFF2-40B4-BE49-F238E27FC236}">
                <a16:creationId xmlns:a16="http://schemas.microsoft.com/office/drawing/2014/main" id="{FA7619DC-A081-485E-B0E6-5A53CBC8E3D2}"/>
              </a:ext>
            </a:extLst>
          </p:cNvPr>
          <p:cNvPicPr>
            <a:picLocks noChangeAspect="1"/>
          </p:cNvPicPr>
          <p:nvPr/>
        </p:nvPicPr>
        <p:blipFill rotWithShape="1">
          <a:blip r:embed="rId6"/>
          <a:srcRect t="3582" b="21418"/>
          <a:stretch/>
        </p:blipFill>
        <p:spPr>
          <a:xfrm>
            <a:off x="20" y="10"/>
            <a:ext cx="12191980" cy="6857989"/>
          </a:xfrm>
          <a:prstGeom prst="rect">
            <a:avLst/>
          </a:prstGeom>
        </p:spPr>
      </p:pic>
      <p:sp>
        <p:nvSpPr>
          <p:cNvPr id="46" name="Rectangle 36">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6F003C-EE11-BA46-98B0-623417282155}"/>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nSpc>
                <a:spcPct val="80000"/>
              </a:lnSpc>
            </a:pPr>
            <a:r>
              <a:rPr lang="en-US" sz="9600" dirty="0">
                <a:solidFill>
                  <a:srgbClr val="FFFFFF"/>
                </a:solidFill>
              </a:rPr>
              <a:t>Q-n-A ? </a:t>
            </a:r>
          </a:p>
        </p:txBody>
      </p:sp>
    </p:spTree>
    <p:extLst>
      <p:ext uri="{BB962C8B-B14F-4D97-AF65-F5344CB8AC3E}">
        <p14:creationId xmlns:p14="http://schemas.microsoft.com/office/powerpoint/2010/main" val="335627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615EBF-A976-D340-B66C-3F4B38F844AE}"/>
              </a:ext>
            </a:extLst>
          </p:cNvPr>
          <p:cNvSpPr>
            <a:spLocks noGrp="1"/>
          </p:cNvSpPr>
          <p:nvPr>
            <p:ph type="title"/>
          </p:nvPr>
        </p:nvSpPr>
        <p:spPr>
          <a:xfrm>
            <a:off x="1069848" y="484632"/>
            <a:ext cx="10058400" cy="1609344"/>
          </a:xfrm>
        </p:spPr>
        <p:txBody>
          <a:bodyPr>
            <a:normAutofit/>
          </a:bodyPr>
          <a:lstStyle/>
          <a:p>
            <a:r>
              <a:rPr lang="en-US" dirty="0"/>
              <a:t>Motivation</a:t>
            </a:r>
          </a:p>
        </p:txBody>
      </p:sp>
      <p:pic>
        <p:nvPicPr>
          <p:cNvPr id="4" name="Screen Recording 2021-12-01 at 12.43.26 PM" descr="Screen Recording 2021-12-01 at 12.43.26 PM">
            <a:hlinkClick r:id="" action="ppaction://media"/>
            <a:extLst>
              <a:ext uri="{FF2B5EF4-FFF2-40B4-BE49-F238E27FC236}">
                <a16:creationId xmlns:a16="http://schemas.microsoft.com/office/drawing/2014/main" id="{97A32E1B-80D8-4943-A277-599CB6735E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984504" y="2273284"/>
            <a:ext cx="5273421" cy="3195933"/>
          </a:xfrm>
        </p:spPr>
      </p:pic>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6" name="Picture 5" descr="A screenshot of a cell phone&#10;&#10;Description automatically generated with medium confidence">
            <a:extLst>
              <a:ext uri="{FF2B5EF4-FFF2-40B4-BE49-F238E27FC236}">
                <a16:creationId xmlns:a16="http://schemas.microsoft.com/office/drawing/2014/main" id="{38251B9B-2CE4-7541-A873-60D53550DECE}"/>
              </a:ext>
            </a:extLst>
          </p:cNvPr>
          <p:cNvPicPr>
            <a:picLocks noChangeAspect="1"/>
          </p:cNvPicPr>
          <p:nvPr/>
        </p:nvPicPr>
        <p:blipFill>
          <a:blip r:embed="rId9"/>
          <a:stretch>
            <a:fillRect/>
          </a:stretch>
        </p:blipFill>
        <p:spPr>
          <a:xfrm>
            <a:off x="6257925" y="2407744"/>
            <a:ext cx="2595712" cy="3061474"/>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BBCDF4F2-72B5-D849-A497-4D0033240470}"/>
              </a:ext>
            </a:extLst>
          </p:cNvPr>
          <p:cNvPicPr>
            <a:picLocks noChangeAspect="1"/>
          </p:cNvPicPr>
          <p:nvPr/>
        </p:nvPicPr>
        <p:blipFill>
          <a:blip r:embed="rId10"/>
          <a:stretch>
            <a:fillRect/>
          </a:stretch>
        </p:blipFill>
        <p:spPr>
          <a:xfrm>
            <a:off x="8853637" y="2640034"/>
            <a:ext cx="2380670" cy="2462431"/>
          </a:xfrm>
          <a:prstGeom prst="rect">
            <a:avLst/>
          </a:prstGeom>
        </p:spPr>
      </p:pic>
    </p:spTree>
    <p:extLst>
      <p:ext uri="{BB962C8B-B14F-4D97-AF65-F5344CB8AC3E}">
        <p14:creationId xmlns:p14="http://schemas.microsoft.com/office/powerpoint/2010/main" val="137745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5">
            <a:extLst>
              <a:ext uri="{FF2B5EF4-FFF2-40B4-BE49-F238E27FC236}">
                <a16:creationId xmlns:a16="http://schemas.microsoft.com/office/drawing/2014/main" id="{D5D3575F-6BD1-4889-A240-1A683CAAB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7">
            <a:extLst>
              <a:ext uri="{FF2B5EF4-FFF2-40B4-BE49-F238E27FC236}">
                <a16:creationId xmlns:a16="http://schemas.microsoft.com/office/drawing/2014/main" id="{E037193D-F8C4-4234-A7D1-A24AD3AC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39">
            <a:extLst>
              <a:ext uri="{FF2B5EF4-FFF2-40B4-BE49-F238E27FC236}">
                <a16:creationId xmlns:a16="http://schemas.microsoft.com/office/drawing/2014/main" id="{F450CAB3-089A-49FB-8B72-B3ABD5A4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41">
            <a:extLst>
              <a:ext uri="{FF2B5EF4-FFF2-40B4-BE49-F238E27FC236}">
                <a16:creationId xmlns:a16="http://schemas.microsoft.com/office/drawing/2014/main" id="{F510F87B-4C36-4922-9DFC-5373F6D686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5" name="Oval 42">
              <a:extLst>
                <a:ext uri="{FF2B5EF4-FFF2-40B4-BE49-F238E27FC236}">
                  <a16:creationId xmlns:a16="http://schemas.microsoft.com/office/drawing/2014/main" id="{2F4E2F9E-4DA4-4F83-9136-4D04AE76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7" name="Oval 43">
              <a:extLst>
                <a:ext uri="{FF2B5EF4-FFF2-40B4-BE49-F238E27FC236}">
                  <a16:creationId xmlns:a16="http://schemas.microsoft.com/office/drawing/2014/main" id="{61C5CFE5-AF0C-48ED-AB2C-40E04574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8" name="Rectangle 45">
            <a:extLst>
              <a:ext uri="{FF2B5EF4-FFF2-40B4-BE49-F238E27FC236}">
                <a16:creationId xmlns:a16="http://schemas.microsoft.com/office/drawing/2014/main" id="{B69A6C57-C822-4888-8E59-BDACCD7A0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47">
            <a:extLst>
              <a:ext uri="{FF2B5EF4-FFF2-40B4-BE49-F238E27FC236}">
                <a16:creationId xmlns:a16="http://schemas.microsoft.com/office/drawing/2014/main" id="{FB8AF4D8-4B47-46C4-AFEC-C197301F9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49">
            <a:extLst>
              <a:ext uri="{FF2B5EF4-FFF2-40B4-BE49-F238E27FC236}">
                <a16:creationId xmlns:a16="http://schemas.microsoft.com/office/drawing/2014/main" id="{9422F8C6-30F7-4AE0-B965-D31D8BF38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110053"/>
            <a:ext cx="4157331" cy="274209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1">
            <a:extLst>
              <a:ext uri="{FF2B5EF4-FFF2-40B4-BE49-F238E27FC236}">
                <a16:creationId xmlns:a16="http://schemas.microsoft.com/office/drawing/2014/main" id="{E893A94F-FEB3-4963-A054-D48234C2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860" y="4007514"/>
            <a:ext cx="2413816" cy="1682839"/>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7DA7C4C-CE28-44B9-8D66-923BA7C8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219" y="3299174"/>
            <a:ext cx="2497198" cy="2391179"/>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B1D56A0-D207-4D06-9EBD-1C808A148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557A0-ED14-884D-8779-D22EE0A7CEF4}"/>
              </a:ext>
            </a:extLst>
          </p:cNvPr>
          <p:cNvSpPr>
            <a:spLocks noGrp="1"/>
          </p:cNvSpPr>
          <p:nvPr>
            <p:ph type="title"/>
          </p:nvPr>
        </p:nvSpPr>
        <p:spPr>
          <a:xfrm>
            <a:off x="8123722" y="1432223"/>
            <a:ext cx="2894797" cy="3357976"/>
          </a:xfrm>
        </p:spPr>
        <p:txBody>
          <a:bodyPr vert="horz" lIns="91440" tIns="45720" rIns="91440" bIns="45720" rtlCol="0" anchor="ctr">
            <a:normAutofit/>
          </a:bodyPr>
          <a:lstStyle/>
          <a:p>
            <a:pPr>
              <a:lnSpc>
                <a:spcPct val="80000"/>
              </a:lnSpc>
            </a:pPr>
            <a:r>
              <a:rPr lang="en-US" kern="1200" cap="all" baseline="0" dirty="0">
                <a:blipFill dpi="0" rotWithShape="1">
                  <a:blip r:embed="rId5"/>
                  <a:srcRect/>
                  <a:tile tx="6350" ty="-127000" sx="65000" sy="64000" flip="none" algn="tl"/>
                </a:blipFill>
                <a:latin typeface="+mj-lt"/>
                <a:ea typeface="+mj-ea"/>
                <a:cs typeface="+mj-cs"/>
              </a:rPr>
              <a:t>intuition</a:t>
            </a:r>
          </a:p>
        </p:txBody>
      </p:sp>
      <p:sp>
        <p:nvSpPr>
          <p:cNvPr id="58" name="Rectangle 57">
            <a:extLst>
              <a:ext uri="{FF2B5EF4-FFF2-40B4-BE49-F238E27FC236}">
                <a16:creationId xmlns:a16="http://schemas.microsoft.com/office/drawing/2014/main" id="{5E78C792-9024-4DB4-B62B-781C088C0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2793C5A-E378-41A0-ABB1-AC9F447187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0545" y="5257800"/>
            <a:ext cx="1080904" cy="1080902"/>
            <a:chOff x="9685338" y="4460675"/>
            <a:chExt cx="1080904" cy="1080902"/>
          </a:xfrm>
        </p:grpSpPr>
        <p:sp>
          <p:nvSpPr>
            <p:cNvPr id="61" name="Oval 60">
              <a:extLst>
                <a:ext uri="{FF2B5EF4-FFF2-40B4-BE49-F238E27FC236}">
                  <a16:creationId xmlns:a16="http://schemas.microsoft.com/office/drawing/2014/main" id="{842234C3-49A7-4A08-9BE8-601DDBA55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2" name="Oval 61">
              <a:extLst>
                <a:ext uri="{FF2B5EF4-FFF2-40B4-BE49-F238E27FC236}">
                  <a16:creationId xmlns:a16="http://schemas.microsoft.com/office/drawing/2014/main" id="{ED927098-B3B8-4C69-A3BF-6CDCBC93C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descr="Graphical user interface, text, application&#10;&#10;Description automatically generated">
            <a:extLst>
              <a:ext uri="{FF2B5EF4-FFF2-40B4-BE49-F238E27FC236}">
                <a16:creationId xmlns:a16="http://schemas.microsoft.com/office/drawing/2014/main" id="{2E53D83C-F4B2-0145-B314-78F83EA33AC7}"/>
              </a:ext>
            </a:extLst>
          </p:cNvPr>
          <p:cNvPicPr>
            <a:picLocks noChangeAspect="1"/>
          </p:cNvPicPr>
          <p:nvPr/>
        </p:nvPicPr>
        <p:blipFill rotWithShape="1">
          <a:blip r:embed="rId7"/>
          <a:srcRect t="16259" b="7367"/>
          <a:stretch/>
        </p:blipFill>
        <p:spPr>
          <a:xfrm>
            <a:off x="965424" y="1972660"/>
            <a:ext cx="4000438" cy="1084629"/>
          </a:xfrm>
          <a:prstGeom prst="rect">
            <a:avLst/>
          </a:prstGeom>
        </p:spPr>
      </p:pic>
      <p:sp>
        <p:nvSpPr>
          <p:cNvPr id="64" name="Rectangle 63">
            <a:extLst>
              <a:ext uri="{FF2B5EF4-FFF2-40B4-BE49-F238E27FC236}">
                <a16:creationId xmlns:a16="http://schemas.microsoft.com/office/drawing/2014/main" id="{804E0FFA-DDAB-46C6-987C-2E8CF374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6125" y="1110053"/>
            <a:ext cx="2494292" cy="2027394"/>
          </a:xfrm>
          <a:prstGeom prst="rect">
            <a:avLst/>
          </a:prstGeom>
          <a:blipFill dpi="0" rotWithShape="1">
            <a:blip r:embed="rId5">
              <a:duotone>
                <a:schemeClr val="accent5">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6" name="Content Placeholder 4" descr="Text, letter&#10;&#10;Description automatically generated">
            <a:extLst>
              <a:ext uri="{FF2B5EF4-FFF2-40B4-BE49-F238E27FC236}">
                <a16:creationId xmlns:a16="http://schemas.microsoft.com/office/drawing/2014/main" id="{82478BD6-D87B-8A4B-A4AE-481B7160EAB8}"/>
              </a:ext>
            </a:extLst>
          </p:cNvPr>
          <p:cNvPicPr>
            <a:picLocks noChangeAspect="1"/>
          </p:cNvPicPr>
          <p:nvPr/>
        </p:nvPicPr>
        <p:blipFill rotWithShape="1">
          <a:blip r:embed="rId8"/>
          <a:srcRect l="5416" r="6169" b="71832"/>
          <a:stretch/>
        </p:blipFill>
        <p:spPr>
          <a:xfrm>
            <a:off x="965424" y="4722937"/>
            <a:ext cx="2332218" cy="529399"/>
          </a:xfrm>
          <a:prstGeom prst="rect">
            <a:avLst/>
          </a:prstGeom>
        </p:spPr>
      </p:pic>
      <p:sp>
        <p:nvSpPr>
          <p:cNvPr id="66" name="Rectangle 65">
            <a:extLst>
              <a:ext uri="{FF2B5EF4-FFF2-40B4-BE49-F238E27FC236}">
                <a16:creationId xmlns:a16="http://schemas.microsoft.com/office/drawing/2014/main" id="{99CBF754-05E8-426F-B8EB-5C29C0DAE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635" y="4007514"/>
            <a:ext cx="1589530" cy="1682840"/>
          </a:xfrm>
          <a:prstGeom prst="rect">
            <a:avLst/>
          </a:prstGeom>
          <a:blipFill dpi="0" rotWithShape="1">
            <a:blip r:embed="rId5">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4" name="Picture 3" descr="Text&#10;&#10;Description automatically generated">
            <a:extLst>
              <a:ext uri="{FF2B5EF4-FFF2-40B4-BE49-F238E27FC236}">
                <a16:creationId xmlns:a16="http://schemas.microsoft.com/office/drawing/2014/main" id="{BAB60A3B-3418-1548-8358-743253071E4E}"/>
              </a:ext>
            </a:extLst>
          </p:cNvPr>
          <p:cNvPicPr>
            <a:picLocks noChangeAspect="1"/>
          </p:cNvPicPr>
          <p:nvPr/>
        </p:nvPicPr>
        <p:blipFill rotWithShape="1">
          <a:blip r:embed="rId9"/>
          <a:srcRect t="2712" r="1521" b="67956"/>
          <a:stretch/>
        </p:blipFill>
        <p:spPr>
          <a:xfrm>
            <a:off x="5324547" y="4068923"/>
            <a:ext cx="2409844" cy="771798"/>
          </a:xfrm>
          <a:prstGeom prst="rect">
            <a:avLst/>
          </a:prstGeom>
        </p:spPr>
      </p:pic>
    </p:spTree>
    <p:extLst>
      <p:ext uri="{BB962C8B-B14F-4D97-AF65-F5344CB8AC3E}">
        <p14:creationId xmlns:p14="http://schemas.microsoft.com/office/powerpoint/2010/main" val="77565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FBDDD-9608-E240-A93F-5E049C6F8127}"/>
              </a:ext>
            </a:extLst>
          </p:cNvPr>
          <p:cNvSpPr>
            <a:spLocks noGrp="1"/>
          </p:cNvSpPr>
          <p:nvPr>
            <p:ph type="title"/>
          </p:nvPr>
        </p:nvSpPr>
        <p:spPr>
          <a:xfrm>
            <a:off x="8479777" y="639763"/>
            <a:ext cx="3046073" cy="5177377"/>
          </a:xfrm>
          <a:ln>
            <a:noFill/>
          </a:ln>
        </p:spPr>
        <p:txBody>
          <a:bodyPr>
            <a:normAutofit/>
          </a:bodyPr>
          <a:lstStyle/>
          <a:p>
            <a:r>
              <a:rPr lang="en-US" sz="4000" dirty="0"/>
              <a:t>Problem definition</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1F01FDC3-55DB-4F04-9E13-44E0C5C48612}"/>
              </a:ext>
            </a:extLst>
          </p:cNvPr>
          <p:cNvGraphicFramePr>
            <a:graphicFrameLocks noGrp="1"/>
          </p:cNvGraphicFramePr>
          <p:nvPr>
            <p:ph idx="1"/>
            <p:extLst>
              <p:ext uri="{D42A27DB-BD31-4B8C-83A1-F6EECF244321}">
                <p14:modId xmlns:p14="http://schemas.microsoft.com/office/powerpoint/2010/main" val="3421092289"/>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0520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5" name="Group 4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6" name="Oval 4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47" name="Oval 4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9" name="Rectangle 48">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puzzle with one red piece">
            <a:extLst>
              <a:ext uri="{FF2B5EF4-FFF2-40B4-BE49-F238E27FC236}">
                <a16:creationId xmlns:a16="http://schemas.microsoft.com/office/drawing/2014/main" id="{610EB403-F5BE-4547-856E-5B006C59B82C}"/>
              </a:ext>
            </a:extLst>
          </p:cNvPr>
          <p:cNvPicPr>
            <a:picLocks noChangeAspect="1"/>
          </p:cNvPicPr>
          <p:nvPr/>
        </p:nvPicPr>
        <p:blipFill rotWithShape="1">
          <a:blip r:embed="rId7"/>
          <a:srcRect l="6912" t="9091" r="2179"/>
          <a:stretch/>
        </p:blipFill>
        <p:spPr>
          <a:xfrm>
            <a:off x="20" y="10"/>
            <a:ext cx="12191980" cy="6857989"/>
          </a:xfrm>
          <a:prstGeom prst="rect">
            <a:avLst/>
          </a:prstGeom>
        </p:spPr>
      </p:pic>
      <p:sp>
        <p:nvSpPr>
          <p:cNvPr id="51" name="Rectangle 50">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20841-55B5-0348-9DC5-D06D6326AE1F}"/>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dirty="0">
                <a:blipFill dpi="0" rotWithShape="1">
                  <a:blip r:embed="rId5"/>
                  <a:srcRect/>
                  <a:tile tx="6350" ty="-127000" sx="65000" sy="64000" flip="none" algn="tl"/>
                </a:blipFill>
              </a:rPr>
              <a:t>How did we approach it? </a:t>
            </a:r>
          </a:p>
        </p:txBody>
      </p:sp>
      <p:grpSp>
        <p:nvGrpSpPr>
          <p:cNvPr id="53" name="Group 52">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54" name="Oval 53">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2" name="Oval 54">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27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443E2EC-8AFC-C946-B35A-F2744D50EE52}"/>
              </a:ext>
            </a:extLst>
          </p:cNvPr>
          <p:cNvSpPr>
            <a:spLocks noGrp="1"/>
          </p:cNvSpPr>
          <p:nvPr>
            <p:ph type="title"/>
          </p:nvPr>
        </p:nvSpPr>
        <p:spPr>
          <a:xfrm>
            <a:off x="1069848" y="484632"/>
            <a:ext cx="10058400" cy="1609344"/>
          </a:xfrm>
        </p:spPr>
        <p:txBody>
          <a:bodyPr>
            <a:normAutofit/>
          </a:bodyPr>
          <a:lstStyle/>
          <a:p>
            <a:r>
              <a:rPr lang="en-US" dirty="0"/>
              <a:t>Initial Analysis</a:t>
            </a:r>
          </a:p>
        </p:txBody>
      </p:sp>
      <p:pic>
        <p:nvPicPr>
          <p:cNvPr id="4" name="Content Placeholder 3" descr="Chart, icon&#10;&#10;Description automatically generated">
            <a:extLst>
              <a:ext uri="{FF2B5EF4-FFF2-40B4-BE49-F238E27FC236}">
                <a16:creationId xmlns:a16="http://schemas.microsoft.com/office/drawing/2014/main" id="{249549B6-5CE8-E743-BB34-30EA7660EAAE}"/>
              </a:ext>
            </a:extLst>
          </p:cNvPr>
          <p:cNvPicPr>
            <a:picLocks noChangeAspect="1"/>
          </p:cNvPicPr>
          <p:nvPr/>
        </p:nvPicPr>
        <p:blipFill rotWithShape="1">
          <a:blip r:embed="rId5"/>
          <a:srcRect l="1732" r="4469" b="3"/>
          <a:stretch/>
        </p:blipFill>
        <p:spPr>
          <a:xfrm>
            <a:off x="1007196" y="2265037"/>
            <a:ext cx="5088800" cy="3907158"/>
          </a:xfrm>
          <a:prstGeom prst="rect">
            <a:avLst/>
          </a:prstGeom>
        </p:spPr>
      </p:pic>
      <p:sp>
        <p:nvSpPr>
          <p:cNvPr id="8" name="Content Placeholder 7">
            <a:extLst>
              <a:ext uri="{FF2B5EF4-FFF2-40B4-BE49-F238E27FC236}">
                <a16:creationId xmlns:a16="http://schemas.microsoft.com/office/drawing/2014/main" id="{E6A38627-3EEE-4664-9213-198537968A5F}"/>
              </a:ext>
            </a:extLst>
          </p:cNvPr>
          <p:cNvSpPr>
            <a:spLocks noGrp="1"/>
          </p:cNvSpPr>
          <p:nvPr>
            <p:ph idx="1"/>
          </p:nvPr>
        </p:nvSpPr>
        <p:spPr>
          <a:xfrm>
            <a:off x="6496216" y="2320412"/>
            <a:ext cx="4632031" cy="3851787"/>
          </a:xfrm>
        </p:spPr>
        <p:txBody>
          <a:bodyPr anchor="ctr">
            <a:normAutofit/>
          </a:bodyPr>
          <a:lstStyle/>
          <a:p>
            <a:r>
              <a:rPr lang="en-US" dirty="0"/>
              <a:t>Influenza follows bubble behavior </a:t>
            </a:r>
          </a:p>
          <a:p>
            <a:r>
              <a:rPr lang="en-US" dirty="0"/>
              <a:t>Once trained, HMM can help detect hidden epidemic stages, apart from low-high</a:t>
            </a:r>
          </a:p>
          <a:p>
            <a:r>
              <a:rPr lang="en-US" dirty="0"/>
              <a:t>Crucial in early epidemic detection</a:t>
            </a:r>
          </a:p>
          <a:p>
            <a:r>
              <a:rPr lang="en-US" dirty="0"/>
              <a:t>Based on </a:t>
            </a:r>
            <a:r>
              <a:rPr lang="en-US" dirty="0">
                <a:hlinkClick r:id="rId6"/>
              </a:rPr>
              <a:t>“Bayesian Markov switching models for the early detection of influenza epidemics”</a:t>
            </a:r>
            <a:endParaRPr lang="en-US" dirty="0"/>
          </a:p>
          <a:p>
            <a:endParaRPr lang="en-US" dirty="0"/>
          </a:p>
          <a:p>
            <a:endParaRPr lang="en-US" dirty="0"/>
          </a:p>
        </p:txBody>
      </p:sp>
      <p:sp>
        <p:nvSpPr>
          <p:cNvPr id="19" name="Oval 1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3644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additive="base">
                                        <p:cTn id="16"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 calcmode="lin" valueType="num">
                                      <p:cBhvr additive="base">
                                        <p:cTn id="22"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 calcmode="lin" valueType="num">
                                      <p:cBhvr additive="base">
                                        <p:cTn id="28" dur="500"/>
                                        <p:tgtEl>
                                          <p:spTgt spid="8">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8">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 calcmode="lin" valueType="num">
                                      <p:cBhvr additive="base">
                                        <p:cTn id="34"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up)">
                                      <p:cBhvr>
                                        <p:cTn id="3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C2AB40B-4C92-6549-96F6-AAE64A7E8EEC}"/>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Workflow </a:t>
            </a: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C2622058-61FF-437F-AA98-02F92FBE0D7A}"/>
              </a:ext>
            </a:extLst>
          </p:cNvPr>
          <p:cNvGraphicFramePr>
            <a:graphicFrameLocks noGrp="1"/>
          </p:cNvGraphicFramePr>
          <p:nvPr>
            <p:ph idx="1"/>
            <p:extLst>
              <p:ext uri="{D42A27DB-BD31-4B8C-83A1-F6EECF244321}">
                <p14:modId xmlns:p14="http://schemas.microsoft.com/office/powerpoint/2010/main" val="1509179475"/>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6226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46266-D2BC-1840-817C-3C0D2487132B}"/>
              </a:ext>
            </a:extLst>
          </p:cNvPr>
          <p:cNvSpPr>
            <a:spLocks noGrp="1"/>
          </p:cNvSpPr>
          <p:nvPr>
            <p:ph type="title"/>
          </p:nvPr>
        </p:nvSpPr>
        <p:spPr>
          <a:xfrm>
            <a:off x="6042162" y="420330"/>
            <a:ext cx="5611459" cy="2021552"/>
          </a:xfrm>
        </p:spPr>
        <p:txBody>
          <a:bodyPr>
            <a:normAutofit/>
          </a:bodyPr>
          <a:lstStyle/>
          <a:p>
            <a:r>
              <a:rPr lang="en-US" sz="4600" dirty="0">
                <a:solidFill>
                  <a:schemeClr val="tx1"/>
                </a:solidFill>
              </a:rPr>
              <a:t>The Model – </a:t>
            </a:r>
            <a:br>
              <a:rPr lang="en-US" sz="4600" dirty="0">
                <a:solidFill>
                  <a:schemeClr val="tx1"/>
                </a:solidFill>
              </a:rPr>
            </a:br>
            <a:r>
              <a:rPr lang="en-US" sz="4600" dirty="0">
                <a:solidFill>
                  <a:schemeClr val="tx1"/>
                </a:solidFill>
              </a:rPr>
              <a:t>Hidden </a:t>
            </a:r>
            <a:r>
              <a:rPr lang="en-US" sz="4600" dirty="0" err="1">
                <a:solidFill>
                  <a:schemeClr val="tx1"/>
                </a:solidFill>
              </a:rPr>
              <a:t>markov</a:t>
            </a:r>
            <a:r>
              <a:rPr lang="en-US" sz="4600" dirty="0">
                <a:solidFill>
                  <a:schemeClr val="tx1"/>
                </a:solidFill>
              </a:rPr>
              <a:t> model</a:t>
            </a:r>
          </a:p>
        </p:txBody>
      </p:sp>
      <p:sp>
        <p:nvSpPr>
          <p:cNvPr id="34" name="Freeform: Shape 33">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15" descr="Magnifying glass on clear background">
            <a:extLst>
              <a:ext uri="{FF2B5EF4-FFF2-40B4-BE49-F238E27FC236}">
                <a16:creationId xmlns:a16="http://schemas.microsoft.com/office/drawing/2014/main" id="{A5853D52-AC76-45E9-9EF9-B26388499FBC}"/>
              </a:ext>
            </a:extLst>
          </p:cNvPr>
          <p:cNvPicPr>
            <a:picLocks noChangeAspect="1"/>
          </p:cNvPicPr>
          <p:nvPr/>
        </p:nvPicPr>
        <p:blipFill rotWithShape="1">
          <a:blip r:embed="rId2"/>
          <a:srcRect l="33329" r="7339"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Content Placeholder 2">
            <a:extLst>
              <a:ext uri="{FF2B5EF4-FFF2-40B4-BE49-F238E27FC236}">
                <a16:creationId xmlns:a16="http://schemas.microsoft.com/office/drawing/2014/main" id="{D84FEFE4-0318-4F4C-8066-10C96F7263F8}"/>
              </a:ext>
            </a:extLst>
          </p:cNvPr>
          <p:cNvSpPr>
            <a:spLocks noGrp="1"/>
          </p:cNvSpPr>
          <p:nvPr>
            <p:ph idx="1"/>
          </p:nvPr>
        </p:nvSpPr>
        <p:spPr>
          <a:xfrm>
            <a:off x="6441416" y="2322760"/>
            <a:ext cx="4920019" cy="3244755"/>
          </a:xfrm>
        </p:spPr>
        <p:txBody>
          <a:bodyPr>
            <a:normAutofit lnSpcReduction="10000"/>
          </a:bodyPr>
          <a:lstStyle/>
          <a:p>
            <a:r>
              <a:rPr lang="en-US" dirty="0"/>
              <a:t>HMM was used to detect epidemic and non-epidemic states of sentiment scores for tweets </a:t>
            </a:r>
          </a:p>
          <a:p>
            <a:r>
              <a:rPr lang="en-US" dirty="0"/>
              <a:t>HMM has a number of underlying hidden states, which are transitioned between and each state has associated possible observations</a:t>
            </a:r>
          </a:p>
          <a:p>
            <a:r>
              <a:rPr lang="en-US" dirty="0"/>
              <a:t>Given an observed series of data an HMM can be used to identify the most likely hidden state the model is in at each data point. </a:t>
            </a:r>
          </a:p>
        </p:txBody>
      </p:sp>
    </p:spTree>
    <p:extLst>
      <p:ext uri="{BB962C8B-B14F-4D97-AF65-F5344CB8AC3E}">
        <p14:creationId xmlns:p14="http://schemas.microsoft.com/office/powerpoint/2010/main" val="223553049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A28CF80-13EE-F944-ACEA-5763DD0AD2F8}"/>
              </a:ext>
            </a:extLst>
          </p:cNvPr>
          <p:cNvSpPr>
            <a:spLocks noGrp="1"/>
          </p:cNvSpPr>
          <p:nvPr>
            <p:ph type="title"/>
          </p:nvPr>
        </p:nvSpPr>
        <p:spPr>
          <a:xfrm>
            <a:off x="1722058" y="2376861"/>
            <a:ext cx="2640646" cy="2104273"/>
          </a:xfrm>
          <a:noFill/>
        </p:spPr>
        <p:txBody>
          <a:bodyPr>
            <a:normAutofit/>
          </a:bodyPr>
          <a:lstStyle/>
          <a:p>
            <a:pPr algn="ctr"/>
            <a:r>
              <a:rPr lang="en-US" sz="7200" dirty="0">
                <a:solidFill>
                  <a:srgbClr val="FFFFFF"/>
                </a:solidFill>
              </a:rPr>
              <a:t>Data ? </a:t>
            </a:r>
          </a:p>
        </p:txBody>
      </p:sp>
      <p:sp>
        <p:nvSpPr>
          <p:cNvPr id="35" name="Rectangle 3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5" name="Content Placeholder 2">
            <a:extLst>
              <a:ext uri="{FF2B5EF4-FFF2-40B4-BE49-F238E27FC236}">
                <a16:creationId xmlns:a16="http://schemas.microsoft.com/office/drawing/2014/main" id="{15B633A1-8440-403A-A870-7ACA0F94099C}"/>
              </a:ext>
            </a:extLst>
          </p:cNvPr>
          <p:cNvGraphicFramePr>
            <a:graphicFrameLocks noGrp="1"/>
          </p:cNvGraphicFramePr>
          <p:nvPr>
            <p:ph idx="1"/>
            <p:extLst>
              <p:ext uri="{D42A27DB-BD31-4B8C-83A1-F6EECF244321}">
                <p14:modId xmlns:p14="http://schemas.microsoft.com/office/powerpoint/2010/main" val="3131031344"/>
              </p:ext>
            </p:extLst>
          </p:nvPr>
        </p:nvGraphicFramePr>
        <p:xfrm>
          <a:off x="5617886" y="318496"/>
          <a:ext cx="6174196" cy="62210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905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strips(downLeft)">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{035ED928-5A58-F745-A99D-0051B7EE0185}tf10001070</Template>
  <TotalTime>1515</TotalTime>
  <Words>1387</Words>
  <Application>Microsoft Macintosh PowerPoint</Application>
  <PresentationFormat>Widescreen</PresentationFormat>
  <Paragraphs>88</Paragraphs>
  <Slides>16</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Rockwell</vt:lpstr>
      <vt:lpstr>Rockwell Condensed</vt:lpstr>
      <vt:lpstr>Rockwell Extra Bold</vt:lpstr>
      <vt:lpstr>Wingdings</vt:lpstr>
      <vt:lpstr>Wood Type</vt:lpstr>
      <vt:lpstr>Predicting dogecoin price bubbles using epidemic modelling</vt:lpstr>
      <vt:lpstr>Motivation</vt:lpstr>
      <vt:lpstr>intuition</vt:lpstr>
      <vt:lpstr>Problem definition</vt:lpstr>
      <vt:lpstr>How did we approach it? </vt:lpstr>
      <vt:lpstr>Initial Analysis</vt:lpstr>
      <vt:lpstr>Workflow </vt:lpstr>
      <vt:lpstr>The Model –  Hidden markov model</vt:lpstr>
      <vt:lpstr>Data ? </vt:lpstr>
      <vt:lpstr>EXPERIMENTs and results</vt:lpstr>
      <vt:lpstr>Sentiment analysis on twitter data</vt:lpstr>
      <vt:lpstr>sentiment scores vs dogecoin </vt:lpstr>
      <vt:lpstr>HMM on SOCIAL MEDIA ANALYSIS</vt:lpstr>
      <vt:lpstr>HMM on US INFLUENZA &amp; COVID DATA</vt:lpstr>
      <vt:lpstr>Conclusions </vt:lpstr>
      <vt:lpstr>Q-n-A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dogecoin price bubbles using epidemic modelling</dc:title>
  <dc:creator>Verma, Garimendra</dc:creator>
  <cp:lastModifiedBy>Verma, Garimendra</cp:lastModifiedBy>
  <cp:revision>7</cp:revision>
  <cp:lastPrinted>2021-12-02T21:14:26Z</cp:lastPrinted>
  <dcterms:created xsi:type="dcterms:W3CDTF">2021-12-01T19:59:10Z</dcterms:created>
  <dcterms:modified xsi:type="dcterms:W3CDTF">2021-12-02T21:14:28Z</dcterms:modified>
</cp:coreProperties>
</file>